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39"/>
  </p:notesMasterIdLst>
  <p:handoutMasterIdLst>
    <p:handoutMasterId r:id="rId40"/>
  </p:handoutMasterIdLst>
  <p:sldIdLst>
    <p:sldId id="946" r:id="rId3"/>
    <p:sldId id="1056" r:id="rId4"/>
    <p:sldId id="1057" r:id="rId5"/>
    <p:sldId id="1061" r:id="rId6"/>
    <p:sldId id="473" r:id="rId7"/>
    <p:sldId id="992" r:id="rId8"/>
    <p:sldId id="1068" r:id="rId9"/>
    <p:sldId id="1062" r:id="rId10"/>
    <p:sldId id="1019" r:id="rId11"/>
    <p:sldId id="1052" r:id="rId12"/>
    <p:sldId id="532" r:id="rId13"/>
    <p:sldId id="960" r:id="rId14"/>
    <p:sldId id="1006" r:id="rId15"/>
    <p:sldId id="1065" r:id="rId16"/>
    <p:sldId id="1066" r:id="rId17"/>
    <p:sldId id="872" r:id="rId18"/>
    <p:sldId id="1040" r:id="rId19"/>
    <p:sldId id="1042" r:id="rId20"/>
    <p:sldId id="1055" r:id="rId21"/>
    <p:sldId id="1067" r:id="rId22"/>
    <p:sldId id="990" r:id="rId23"/>
    <p:sldId id="1069" r:id="rId24"/>
    <p:sldId id="1070" r:id="rId25"/>
    <p:sldId id="1081" r:id="rId26"/>
    <p:sldId id="1082" r:id="rId27"/>
    <p:sldId id="1074" r:id="rId28"/>
    <p:sldId id="1080" r:id="rId29"/>
    <p:sldId id="1071" r:id="rId30"/>
    <p:sldId id="1075" r:id="rId31"/>
    <p:sldId id="1058" r:id="rId32"/>
    <p:sldId id="1059" r:id="rId33"/>
    <p:sldId id="1025" r:id="rId34"/>
    <p:sldId id="1060" r:id="rId35"/>
    <p:sldId id="1079" r:id="rId36"/>
    <p:sldId id="1084" r:id="rId37"/>
    <p:sldId id="1064" r:id="rId38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MOEL Romain" initials="LR" lastIdx="2" clrIdx="0">
    <p:extLst>
      <p:ext uri="{19B8F6BF-5375-455C-9EA6-DF929625EA0E}">
        <p15:presenceInfo xmlns:p15="http://schemas.microsoft.com/office/powerpoint/2012/main" userId="S-1-5-21-1390067357-1606980848-725345543-584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8600"/>
    <a:srgbClr val="484D7A"/>
    <a:srgbClr val="EAA700"/>
    <a:srgbClr val="EE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86" d="100"/>
          <a:sy n="86" d="100"/>
        </p:scale>
        <p:origin x="73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6DAC70-D82B-4498-942B-26DF244882BB}" type="doc">
      <dgm:prSet loTypeId="urn:microsoft.com/office/officeart/2005/8/layout/process1" loCatId="process" qsTypeId="urn:microsoft.com/office/officeart/2005/8/quickstyle/simple4" qsCatId="simple" csTypeId="urn:microsoft.com/office/officeart/2005/8/colors/colorful5" csCatId="colorful" phldr="1"/>
      <dgm:spPr/>
    </dgm:pt>
    <dgm:pt modelId="{71E75095-53F3-4F57-93CF-DD1462BEF781}">
      <dgm:prSet phldrT="[Texte]"/>
      <dgm:spPr/>
      <dgm:t>
        <a:bodyPr/>
        <a:lstStyle/>
        <a:p>
          <a:r>
            <a:rPr lang="fr-FR" dirty="0">
              <a:latin typeface="Marianne" panose="02000000000000000000" pitchFamily="50" charset="0"/>
            </a:rPr>
            <a:t>1. Adoption par le parlement d’une </a:t>
          </a:r>
          <a:r>
            <a:rPr lang="fr-FR" b="1" dirty="0">
              <a:solidFill>
                <a:srgbClr val="FFC000"/>
              </a:solidFill>
              <a:latin typeface="Marianne" panose="02000000000000000000" pitchFamily="50" charset="0"/>
            </a:rPr>
            <a:t>loi d’habilitation</a:t>
          </a:r>
          <a:endParaRPr lang="fr-FR" b="1" dirty="0">
            <a:solidFill>
              <a:srgbClr val="FFC000"/>
            </a:solidFill>
          </a:endParaRPr>
        </a:p>
      </dgm:t>
    </dgm:pt>
    <dgm:pt modelId="{2885040F-9AF5-4245-AB49-57DEBE433E2F}" type="parTrans" cxnId="{E135B8D9-4FCF-41B9-BDB7-738BBE1FDC33}">
      <dgm:prSet/>
      <dgm:spPr/>
      <dgm:t>
        <a:bodyPr/>
        <a:lstStyle/>
        <a:p>
          <a:endParaRPr lang="fr-FR"/>
        </a:p>
      </dgm:t>
    </dgm:pt>
    <dgm:pt modelId="{8D0CBC01-3656-4D81-96B2-B61DA4B3AE21}" type="sibTrans" cxnId="{E135B8D9-4FCF-41B9-BDB7-738BBE1FDC33}">
      <dgm:prSet/>
      <dgm:spPr/>
      <dgm:t>
        <a:bodyPr/>
        <a:lstStyle/>
        <a:p>
          <a:endParaRPr lang="fr-FR"/>
        </a:p>
      </dgm:t>
    </dgm:pt>
    <dgm:pt modelId="{AB60F5DA-B117-4A56-B839-C905D3F0B9AB}">
      <dgm:prSet phldrT="[Texte]"/>
      <dgm:spPr/>
      <dgm:t>
        <a:bodyPr/>
        <a:lstStyle/>
        <a:p>
          <a:r>
            <a:rPr lang="fr-FR" dirty="0">
              <a:latin typeface="Marianne" panose="02000000000000000000" pitchFamily="50" charset="0"/>
            </a:rPr>
            <a:t>2. Élaboration par le Gouvernement de </a:t>
          </a:r>
          <a:r>
            <a:rPr lang="fr-FR" b="1" dirty="0">
              <a:solidFill>
                <a:srgbClr val="C00000"/>
              </a:solidFill>
              <a:latin typeface="Marianne" panose="02000000000000000000" pitchFamily="50" charset="0"/>
            </a:rPr>
            <a:t>l’ordonnance</a:t>
          </a:r>
          <a:r>
            <a:rPr lang="fr-FR" dirty="0">
              <a:latin typeface="Marianne" panose="02000000000000000000" pitchFamily="50" charset="0"/>
            </a:rPr>
            <a:t> et publication de celle-ci</a:t>
          </a:r>
          <a:endParaRPr lang="fr-FR" dirty="0"/>
        </a:p>
      </dgm:t>
    </dgm:pt>
    <dgm:pt modelId="{68AA56C5-DAD4-4D67-8F30-C438F95D4D03}" type="parTrans" cxnId="{0B608D61-FB08-4FF8-96F9-316D5A580582}">
      <dgm:prSet/>
      <dgm:spPr/>
      <dgm:t>
        <a:bodyPr/>
        <a:lstStyle/>
        <a:p>
          <a:endParaRPr lang="fr-FR"/>
        </a:p>
      </dgm:t>
    </dgm:pt>
    <dgm:pt modelId="{65891B91-30F4-41AF-BA85-C678DED0068A}" type="sibTrans" cxnId="{0B608D61-FB08-4FF8-96F9-316D5A580582}">
      <dgm:prSet/>
      <dgm:spPr/>
      <dgm:t>
        <a:bodyPr/>
        <a:lstStyle/>
        <a:p>
          <a:endParaRPr lang="fr-FR"/>
        </a:p>
      </dgm:t>
    </dgm:pt>
    <dgm:pt modelId="{E21E9A26-0B3F-4BD3-B7F8-9C8283244B82}">
      <dgm:prSet phldrT="[Texte]"/>
      <dgm:spPr/>
      <dgm:t>
        <a:bodyPr/>
        <a:lstStyle/>
        <a:p>
          <a:r>
            <a:rPr lang="fr-FR" dirty="0">
              <a:latin typeface="Marianne" panose="02000000000000000000" pitchFamily="50" charset="0"/>
            </a:rPr>
            <a:t>3. Dépôt devant le parlement d’un projet de </a:t>
          </a:r>
          <a:r>
            <a:rPr lang="fr-FR" b="1" dirty="0">
              <a:solidFill>
                <a:srgbClr val="EEB500"/>
              </a:solidFill>
              <a:latin typeface="Marianne" panose="02000000000000000000" pitchFamily="50" charset="0"/>
            </a:rPr>
            <a:t>loi de ratification</a:t>
          </a:r>
          <a:endParaRPr lang="fr-FR" b="1" dirty="0">
            <a:solidFill>
              <a:srgbClr val="EEB500"/>
            </a:solidFill>
          </a:endParaRPr>
        </a:p>
      </dgm:t>
    </dgm:pt>
    <dgm:pt modelId="{BA907646-8958-47E8-A956-5221FF2D020B}" type="parTrans" cxnId="{A2559D72-7CA8-4379-8461-BBFBEE6553C8}">
      <dgm:prSet/>
      <dgm:spPr/>
      <dgm:t>
        <a:bodyPr/>
        <a:lstStyle/>
        <a:p>
          <a:endParaRPr lang="fr-FR"/>
        </a:p>
      </dgm:t>
    </dgm:pt>
    <dgm:pt modelId="{2836A786-1061-48E6-85FD-8A31B37F5452}" type="sibTrans" cxnId="{A2559D72-7CA8-4379-8461-BBFBEE6553C8}">
      <dgm:prSet/>
      <dgm:spPr/>
      <dgm:t>
        <a:bodyPr/>
        <a:lstStyle/>
        <a:p>
          <a:endParaRPr lang="fr-FR"/>
        </a:p>
      </dgm:t>
    </dgm:pt>
    <dgm:pt modelId="{10D9ECDA-0C5D-4C08-85DD-EEFD1F3101E0}" type="pres">
      <dgm:prSet presAssocID="{FB6DAC70-D82B-4498-942B-26DF244882BB}" presName="Name0" presStyleCnt="0">
        <dgm:presLayoutVars>
          <dgm:dir/>
          <dgm:resizeHandles val="exact"/>
        </dgm:presLayoutVars>
      </dgm:prSet>
      <dgm:spPr/>
    </dgm:pt>
    <dgm:pt modelId="{79CE9F22-994A-4560-AABF-9D6B27F4D88E}" type="pres">
      <dgm:prSet presAssocID="{71E75095-53F3-4F57-93CF-DD1462BEF781}" presName="node" presStyleLbl="node1" presStyleIdx="0" presStyleCnt="3">
        <dgm:presLayoutVars>
          <dgm:bulletEnabled val="1"/>
        </dgm:presLayoutVars>
      </dgm:prSet>
      <dgm:spPr/>
    </dgm:pt>
    <dgm:pt modelId="{E8056E64-334C-4372-8EED-22A74C8CBFA6}" type="pres">
      <dgm:prSet presAssocID="{8D0CBC01-3656-4D81-96B2-B61DA4B3AE21}" presName="sibTrans" presStyleLbl="sibTrans2D1" presStyleIdx="0" presStyleCnt="2"/>
      <dgm:spPr/>
    </dgm:pt>
    <dgm:pt modelId="{196F1360-5916-4C49-8B1B-2AC41AD1361F}" type="pres">
      <dgm:prSet presAssocID="{8D0CBC01-3656-4D81-96B2-B61DA4B3AE21}" presName="connectorText" presStyleLbl="sibTrans2D1" presStyleIdx="0" presStyleCnt="2"/>
      <dgm:spPr/>
    </dgm:pt>
    <dgm:pt modelId="{95B55774-B863-498D-AC30-648056B6DED5}" type="pres">
      <dgm:prSet presAssocID="{AB60F5DA-B117-4A56-B839-C905D3F0B9AB}" presName="node" presStyleLbl="node1" presStyleIdx="1" presStyleCnt="3">
        <dgm:presLayoutVars>
          <dgm:bulletEnabled val="1"/>
        </dgm:presLayoutVars>
      </dgm:prSet>
      <dgm:spPr/>
    </dgm:pt>
    <dgm:pt modelId="{9650795A-E20F-4250-99CF-56250C35D3B4}" type="pres">
      <dgm:prSet presAssocID="{65891B91-30F4-41AF-BA85-C678DED0068A}" presName="sibTrans" presStyleLbl="sibTrans2D1" presStyleIdx="1" presStyleCnt="2"/>
      <dgm:spPr/>
    </dgm:pt>
    <dgm:pt modelId="{21B12402-D6EA-4592-A366-0E399D73DB96}" type="pres">
      <dgm:prSet presAssocID="{65891B91-30F4-41AF-BA85-C678DED0068A}" presName="connectorText" presStyleLbl="sibTrans2D1" presStyleIdx="1" presStyleCnt="2"/>
      <dgm:spPr/>
    </dgm:pt>
    <dgm:pt modelId="{22E0C597-A9DE-434F-8393-84695F03DDF6}" type="pres">
      <dgm:prSet presAssocID="{E21E9A26-0B3F-4BD3-B7F8-9C8283244B82}" presName="node" presStyleLbl="node1" presStyleIdx="2" presStyleCnt="3">
        <dgm:presLayoutVars>
          <dgm:bulletEnabled val="1"/>
        </dgm:presLayoutVars>
      </dgm:prSet>
      <dgm:spPr/>
    </dgm:pt>
  </dgm:ptLst>
  <dgm:cxnLst>
    <dgm:cxn modelId="{43B0A15B-C199-447A-A81A-E815D8AC3A8F}" type="presOf" srcId="{71E75095-53F3-4F57-93CF-DD1462BEF781}" destId="{79CE9F22-994A-4560-AABF-9D6B27F4D88E}" srcOrd="0" destOrd="0" presId="urn:microsoft.com/office/officeart/2005/8/layout/process1"/>
    <dgm:cxn modelId="{0B608D61-FB08-4FF8-96F9-316D5A580582}" srcId="{FB6DAC70-D82B-4498-942B-26DF244882BB}" destId="{AB60F5DA-B117-4A56-B839-C905D3F0B9AB}" srcOrd="1" destOrd="0" parTransId="{68AA56C5-DAD4-4D67-8F30-C438F95D4D03}" sibTransId="{65891B91-30F4-41AF-BA85-C678DED0068A}"/>
    <dgm:cxn modelId="{2E4D304D-F7B5-4CE4-8134-2247E6FAE46D}" type="presOf" srcId="{E21E9A26-0B3F-4BD3-B7F8-9C8283244B82}" destId="{22E0C597-A9DE-434F-8393-84695F03DDF6}" srcOrd="0" destOrd="0" presId="urn:microsoft.com/office/officeart/2005/8/layout/process1"/>
    <dgm:cxn modelId="{A2559D72-7CA8-4379-8461-BBFBEE6553C8}" srcId="{FB6DAC70-D82B-4498-942B-26DF244882BB}" destId="{E21E9A26-0B3F-4BD3-B7F8-9C8283244B82}" srcOrd="2" destOrd="0" parTransId="{BA907646-8958-47E8-A956-5221FF2D020B}" sibTransId="{2836A786-1061-48E6-85FD-8A31B37F5452}"/>
    <dgm:cxn modelId="{555B278A-ECD2-403E-8FEB-9B5EC97214CA}" type="presOf" srcId="{8D0CBC01-3656-4D81-96B2-B61DA4B3AE21}" destId="{E8056E64-334C-4372-8EED-22A74C8CBFA6}" srcOrd="0" destOrd="0" presId="urn:microsoft.com/office/officeart/2005/8/layout/process1"/>
    <dgm:cxn modelId="{CB4E708E-8279-4D12-B948-84FD979B4293}" type="presOf" srcId="{AB60F5DA-B117-4A56-B839-C905D3F0B9AB}" destId="{95B55774-B863-498D-AC30-648056B6DED5}" srcOrd="0" destOrd="0" presId="urn:microsoft.com/office/officeart/2005/8/layout/process1"/>
    <dgm:cxn modelId="{FF165097-3C22-4BC1-B52F-F502E9A85559}" type="presOf" srcId="{65891B91-30F4-41AF-BA85-C678DED0068A}" destId="{9650795A-E20F-4250-99CF-56250C35D3B4}" srcOrd="0" destOrd="0" presId="urn:microsoft.com/office/officeart/2005/8/layout/process1"/>
    <dgm:cxn modelId="{FB565E9C-91E7-49C7-9E70-8B6AB92650C3}" type="presOf" srcId="{65891B91-30F4-41AF-BA85-C678DED0068A}" destId="{21B12402-D6EA-4592-A366-0E399D73DB96}" srcOrd="1" destOrd="0" presId="urn:microsoft.com/office/officeart/2005/8/layout/process1"/>
    <dgm:cxn modelId="{0812DEA7-30AE-4438-BCF3-1BD1F8E3535E}" type="presOf" srcId="{8D0CBC01-3656-4D81-96B2-B61DA4B3AE21}" destId="{196F1360-5916-4C49-8B1B-2AC41AD1361F}" srcOrd="1" destOrd="0" presId="urn:microsoft.com/office/officeart/2005/8/layout/process1"/>
    <dgm:cxn modelId="{E135B8D9-4FCF-41B9-BDB7-738BBE1FDC33}" srcId="{FB6DAC70-D82B-4498-942B-26DF244882BB}" destId="{71E75095-53F3-4F57-93CF-DD1462BEF781}" srcOrd="0" destOrd="0" parTransId="{2885040F-9AF5-4245-AB49-57DEBE433E2F}" sibTransId="{8D0CBC01-3656-4D81-96B2-B61DA4B3AE21}"/>
    <dgm:cxn modelId="{1BF20FF6-3798-4705-B099-6FE11F5E9DFE}" type="presOf" srcId="{FB6DAC70-D82B-4498-942B-26DF244882BB}" destId="{10D9ECDA-0C5D-4C08-85DD-EEFD1F3101E0}" srcOrd="0" destOrd="0" presId="urn:microsoft.com/office/officeart/2005/8/layout/process1"/>
    <dgm:cxn modelId="{124310D0-1F4B-4BF7-AE17-4E13FCFA9956}" type="presParOf" srcId="{10D9ECDA-0C5D-4C08-85DD-EEFD1F3101E0}" destId="{79CE9F22-994A-4560-AABF-9D6B27F4D88E}" srcOrd="0" destOrd="0" presId="urn:microsoft.com/office/officeart/2005/8/layout/process1"/>
    <dgm:cxn modelId="{A9D2B7F8-5CFB-4101-AF5B-2AAD74067A80}" type="presParOf" srcId="{10D9ECDA-0C5D-4C08-85DD-EEFD1F3101E0}" destId="{E8056E64-334C-4372-8EED-22A74C8CBFA6}" srcOrd="1" destOrd="0" presId="urn:microsoft.com/office/officeart/2005/8/layout/process1"/>
    <dgm:cxn modelId="{894231D3-EEC2-4158-92DE-76A1C852755B}" type="presParOf" srcId="{E8056E64-334C-4372-8EED-22A74C8CBFA6}" destId="{196F1360-5916-4C49-8B1B-2AC41AD1361F}" srcOrd="0" destOrd="0" presId="urn:microsoft.com/office/officeart/2005/8/layout/process1"/>
    <dgm:cxn modelId="{CAE9A2F8-3360-461C-B125-703AB2158CC3}" type="presParOf" srcId="{10D9ECDA-0C5D-4C08-85DD-EEFD1F3101E0}" destId="{95B55774-B863-498D-AC30-648056B6DED5}" srcOrd="2" destOrd="0" presId="urn:microsoft.com/office/officeart/2005/8/layout/process1"/>
    <dgm:cxn modelId="{BAA65EF2-F6AD-4377-8DD2-8816DF628A6F}" type="presParOf" srcId="{10D9ECDA-0C5D-4C08-85DD-EEFD1F3101E0}" destId="{9650795A-E20F-4250-99CF-56250C35D3B4}" srcOrd="3" destOrd="0" presId="urn:microsoft.com/office/officeart/2005/8/layout/process1"/>
    <dgm:cxn modelId="{F12D8599-134C-4FFE-A6F2-5C52EEF236B1}" type="presParOf" srcId="{9650795A-E20F-4250-99CF-56250C35D3B4}" destId="{21B12402-D6EA-4592-A366-0E399D73DB96}" srcOrd="0" destOrd="0" presId="urn:microsoft.com/office/officeart/2005/8/layout/process1"/>
    <dgm:cxn modelId="{170F4573-0722-4E6C-BD93-0BC087FAAB5F}" type="presParOf" srcId="{10D9ECDA-0C5D-4C08-85DD-EEFD1F3101E0}" destId="{22E0C597-A9DE-434F-8393-84695F03DDF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41E64B-3906-432E-B649-61318A867D1B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812CCFB-6E45-450D-8E16-611DE7A57705}">
      <dgm:prSet phldrT="[Texte]" custT="1"/>
      <dgm:spPr/>
      <dgm:t>
        <a:bodyPr/>
        <a:lstStyle/>
        <a:p>
          <a:r>
            <a:rPr lang="fr-FR" sz="1800" dirty="0">
              <a:latin typeface="Marianne" panose="02000000000000000000" pitchFamily="50" charset="0"/>
            </a:rPr>
            <a:t>Loi de ratification avec modifications de fond</a:t>
          </a:r>
          <a:endParaRPr lang="fr-FR" sz="1800" dirty="0"/>
        </a:p>
      </dgm:t>
    </dgm:pt>
    <dgm:pt modelId="{297E0E0A-C8F6-46E9-8372-24C9D94E0C08}" type="parTrans" cxnId="{3C2DCB79-63D0-4D18-8093-5957D4DE7FBD}">
      <dgm:prSet/>
      <dgm:spPr/>
      <dgm:t>
        <a:bodyPr/>
        <a:lstStyle/>
        <a:p>
          <a:endParaRPr lang="fr-FR"/>
        </a:p>
      </dgm:t>
    </dgm:pt>
    <dgm:pt modelId="{7F8E232C-0B74-4DFF-9A58-B95D9B4721D9}" type="sibTrans" cxnId="{3C2DCB79-63D0-4D18-8093-5957D4DE7FBD}">
      <dgm:prSet/>
      <dgm:spPr/>
      <dgm:t>
        <a:bodyPr/>
        <a:lstStyle/>
        <a:p>
          <a:endParaRPr lang="fr-FR"/>
        </a:p>
      </dgm:t>
    </dgm:pt>
    <dgm:pt modelId="{8B1358C5-F0E0-4824-9D78-ACA95C2BEFC7}">
      <dgm:prSet phldrT="[Texte]" custT="1"/>
      <dgm:spPr/>
      <dgm:t>
        <a:bodyPr/>
        <a:lstStyle/>
        <a:p>
          <a:r>
            <a:rPr lang="fr-FR" sz="1000" dirty="0">
              <a:latin typeface="Marianne" panose="02000000000000000000" pitchFamily="50" charset="0"/>
            </a:rPr>
            <a:t>Article 1</a:t>
          </a:r>
          <a:r>
            <a:rPr lang="fr-FR" sz="1000" baseline="30000" dirty="0">
              <a:latin typeface="Marianne" panose="02000000000000000000" pitchFamily="50" charset="0"/>
            </a:rPr>
            <a:t>er</a:t>
          </a:r>
          <a:r>
            <a:rPr lang="fr-FR" sz="1000" dirty="0">
              <a:latin typeface="Marianne" panose="02000000000000000000" pitchFamily="50" charset="0"/>
            </a:rPr>
            <a:t> – </a:t>
          </a:r>
          <a:r>
            <a:rPr lang="fr-FR" sz="1000" b="0" i="0" dirty="0">
              <a:latin typeface="Marianne" panose="02000000000000000000" pitchFamily="50" charset="0"/>
            </a:rPr>
            <a:t>L'ordonnance </a:t>
          </a:r>
          <a:r>
            <a:rPr lang="fr-FR" sz="1000" b="0" i="0" dirty="0" err="1">
              <a:latin typeface="Marianne" panose="02000000000000000000" pitchFamily="50" charset="0"/>
            </a:rPr>
            <a:t>n°XX</a:t>
          </a:r>
          <a:r>
            <a:rPr lang="fr-FR" sz="1000" b="0" i="0" dirty="0">
              <a:latin typeface="Marianne" panose="02000000000000000000" pitchFamily="50" charset="0"/>
            </a:rPr>
            <a:t> du XX/XX/XX portant partie législative du code de procédure pénale est ratifiée.</a:t>
          </a:r>
          <a:endParaRPr lang="fr-FR" sz="1000" dirty="0"/>
        </a:p>
      </dgm:t>
    </dgm:pt>
    <dgm:pt modelId="{53991F24-25FA-420E-9740-AE1BCFA0CADE}" type="parTrans" cxnId="{5DFD85AE-01AB-4BE5-AADC-B102A0F3458A}">
      <dgm:prSet/>
      <dgm:spPr/>
      <dgm:t>
        <a:bodyPr/>
        <a:lstStyle/>
        <a:p>
          <a:endParaRPr lang="fr-FR" sz="2400"/>
        </a:p>
      </dgm:t>
    </dgm:pt>
    <dgm:pt modelId="{13CA028A-2DC6-41F6-B434-F9A857D920BD}" type="sibTrans" cxnId="{5DFD85AE-01AB-4BE5-AADC-B102A0F3458A}">
      <dgm:prSet/>
      <dgm:spPr/>
      <dgm:t>
        <a:bodyPr/>
        <a:lstStyle/>
        <a:p>
          <a:endParaRPr lang="fr-FR"/>
        </a:p>
      </dgm:t>
    </dgm:pt>
    <dgm:pt modelId="{DDE7F999-0C04-4B42-BB0D-6853ED03B872}">
      <dgm:prSet phldrT="[Texte]" custT="1"/>
      <dgm:spPr/>
      <dgm:t>
        <a:bodyPr/>
        <a:lstStyle/>
        <a:p>
          <a:r>
            <a:rPr lang="fr-FR" sz="1000" dirty="0">
              <a:latin typeface="Marianne" panose="02000000000000000000" pitchFamily="50" charset="0"/>
            </a:rPr>
            <a:t>Article 2 - </a:t>
          </a:r>
          <a:r>
            <a:rPr lang="fr-FR" sz="1000" b="0" i="0" dirty="0">
              <a:latin typeface="Marianne" panose="02000000000000000000" pitchFamily="50" charset="0"/>
            </a:rPr>
            <a:t>L'article XX du code de procédure pénale, dans sa rédaction résultant de l'ordonnance précitée, est ainsi modifié : « </a:t>
          </a:r>
          <a:r>
            <a:rPr lang="fr-FR" sz="1000" b="0" i="1" dirty="0">
              <a:latin typeface="Marianne" panose="02000000000000000000" pitchFamily="50" charset="0"/>
            </a:rPr>
            <a:t>Modification de fond.</a:t>
          </a:r>
          <a:r>
            <a:rPr lang="fr-FR" sz="1000" b="0" i="0" dirty="0">
              <a:latin typeface="Marianne" panose="02000000000000000000" pitchFamily="50" charset="0"/>
            </a:rPr>
            <a:t> »</a:t>
          </a:r>
          <a:endParaRPr lang="fr-FR" sz="1000" dirty="0"/>
        </a:p>
      </dgm:t>
    </dgm:pt>
    <dgm:pt modelId="{2E12A649-1A1C-4552-AF82-D4D45EA9C59B}" type="parTrans" cxnId="{27831197-2633-49DD-A0B6-D188C6530ECE}">
      <dgm:prSet/>
      <dgm:spPr/>
      <dgm:t>
        <a:bodyPr/>
        <a:lstStyle/>
        <a:p>
          <a:endParaRPr lang="fr-FR" sz="2400"/>
        </a:p>
      </dgm:t>
    </dgm:pt>
    <dgm:pt modelId="{16A66A89-82CE-450A-BD1A-C8703837E82B}" type="sibTrans" cxnId="{27831197-2633-49DD-A0B6-D188C6530ECE}">
      <dgm:prSet/>
      <dgm:spPr/>
      <dgm:t>
        <a:bodyPr/>
        <a:lstStyle/>
        <a:p>
          <a:endParaRPr lang="fr-FR"/>
        </a:p>
      </dgm:t>
    </dgm:pt>
    <dgm:pt modelId="{3C674E01-A5B2-48BC-B13B-6D0E1BE8D83A}">
      <dgm:prSet custT="1"/>
      <dgm:spPr/>
      <dgm:t>
        <a:bodyPr/>
        <a:lstStyle/>
        <a:p>
          <a:r>
            <a:rPr lang="fr-FR" sz="1000" dirty="0">
              <a:latin typeface="Marianne" panose="02000000000000000000" pitchFamily="50" charset="0"/>
            </a:rPr>
            <a:t>Article 3 - </a:t>
          </a:r>
          <a:r>
            <a:rPr lang="fr-FR" sz="1000" b="0" i="0" dirty="0">
              <a:latin typeface="Marianne" panose="02000000000000000000" pitchFamily="50" charset="0"/>
            </a:rPr>
            <a:t>L'article XX du code de procédure pénale, dans sa rédaction résultant de l'ordonnance précitée, est ainsi complété : « </a:t>
          </a:r>
          <a:r>
            <a:rPr lang="fr-FR" sz="1000" b="0" i="1" dirty="0">
              <a:latin typeface="Marianne" panose="02000000000000000000" pitchFamily="50" charset="0"/>
            </a:rPr>
            <a:t>Ajout d’une disposition de fond.</a:t>
          </a:r>
          <a:r>
            <a:rPr lang="fr-FR" sz="1000" b="0" i="0" dirty="0">
              <a:latin typeface="Marianne" panose="02000000000000000000" pitchFamily="50" charset="0"/>
            </a:rPr>
            <a:t> »</a:t>
          </a:r>
          <a:endParaRPr lang="fr-FR" sz="1000" dirty="0"/>
        </a:p>
      </dgm:t>
    </dgm:pt>
    <dgm:pt modelId="{6CD0DCB3-FA05-4650-884F-864FD1732D93}" type="parTrans" cxnId="{0213A928-F9BD-486A-A184-73241C257461}">
      <dgm:prSet/>
      <dgm:spPr/>
      <dgm:t>
        <a:bodyPr/>
        <a:lstStyle/>
        <a:p>
          <a:endParaRPr lang="fr-FR" sz="2400"/>
        </a:p>
      </dgm:t>
    </dgm:pt>
    <dgm:pt modelId="{5F4A02C3-2137-44ED-8F84-C60F19A3C8A6}" type="sibTrans" cxnId="{0213A928-F9BD-486A-A184-73241C257461}">
      <dgm:prSet/>
      <dgm:spPr/>
      <dgm:t>
        <a:bodyPr/>
        <a:lstStyle/>
        <a:p>
          <a:endParaRPr lang="fr-FR"/>
        </a:p>
      </dgm:t>
    </dgm:pt>
    <dgm:pt modelId="{B15A327A-2B9B-48B1-910A-B06691C51C84}">
      <dgm:prSet custT="1"/>
      <dgm:spPr/>
      <dgm:t>
        <a:bodyPr/>
        <a:lstStyle/>
        <a:p>
          <a:r>
            <a:rPr lang="fr-FR" sz="1000" dirty="0">
              <a:latin typeface="Marianne" panose="02000000000000000000" pitchFamily="50" charset="0"/>
            </a:rPr>
            <a:t>Article 4 - </a:t>
          </a:r>
          <a:r>
            <a:rPr lang="fr-FR" sz="1000" b="0" i="0" dirty="0">
              <a:latin typeface="Marianne" panose="02000000000000000000" pitchFamily="50" charset="0"/>
            </a:rPr>
            <a:t>L'article XX du code de procédure pénale, dans sa rédaction résultant de l'ordonnance précitée, est abrogé.</a:t>
          </a:r>
          <a:endParaRPr lang="fr-FR" sz="1000" dirty="0"/>
        </a:p>
      </dgm:t>
    </dgm:pt>
    <dgm:pt modelId="{000A7777-24C8-43DE-B869-E4F71FF4A734}" type="parTrans" cxnId="{9B96EE89-C8EC-44F9-9A10-BF739E02341D}">
      <dgm:prSet/>
      <dgm:spPr/>
      <dgm:t>
        <a:bodyPr/>
        <a:lstStyle/>
        <a:p>
          <a:endParaRPr lang="fr-FR" sz="2400"/>
        </a:p>
      </dgm:t>
    </dgm:pt>
    <dgm:pt modelId="{3EC39283-250B-4C51-B4FF-ABE8138763E6}" type="sibTrans" cxnId="{9B96EE89-C8EC-44F9-9A10-BF739E02341D}">
      <dgm:prSet/>
      <dgm:spPr/>
      <dgm:t>
        <a:bodyPr/>
        <a:lstStyle/>
        <a:p>
          <a:endParaRPr lang="fr-FR"/>
        </a:p>
      </dgm:t>
    </dgm:pt>
    <dgm:pt modelId="{E08964BB-1AB2-4428-AE08-833AF2E266EA}">
      <dgm:prSet custT="1"/>
      <dgm:spPr/>
      <dgm:t>
        <a:bodyPr/>
        <a:lstStyle/>
        <a:p>
          <a:pPr algn="ctr"/>
          <a:r>
            <a:rPr lang="fr-FR" sz="1200" dirty="0">
              <a:latin typeface="Marianne" panose="02000000000000000000" pitchFamily="50" charset="0"/>
            </a:rPr>
            <a:t>Article 5 – Etc…</a:t>
          </a:r>
        </a:p>
      </dgm:t>
    </dgm:pt>
    <dgm:pt modelId="{6D7F458C-C058-446C-91A8-9BB68DE1DEE5}" type="parTrans" cxnId="{08F53890-D05C-4722-B86E-83BBF78F45EF}">
      <dgm:prSet/>
      <dgm:spPr/>
      <dgm:t>
        <a:bodyPr/>
        <a:lstStyle/>
        <a:p>
          <a:endParaRPr lang="fr-FR"/>
        </a:p>
      </dgm:t>
    </dgm:pt>
    <dgm:pt modelId="{09EA3AA6-5619-42C0-BD99-347DC6AC08B3}" type="sibTrans" cxnId="{08F53890-D05C-4722-B86E-83BBF78F45EF}">
      <dgm:prSet/>
      <dgm:spPr/>
      <dgm:t>
        <a:bodyPr/>
        <a:lstStyle/>
        <a:p>
          <a:endParaRPr lang="fr-FR"/>
        </a:p>
      </dgm:t>
    </dgm:pt>
    <dgm:pt modelId="{CC848FB5-845E-4CDE-A9AA-A9239F85F4A9}" type="pres">
      <dgm:prSet presAssocID="{DC41E64B-3906-432E-B649-61318A867D1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3477FF0-17F9-4705-A301-F574A361A25B}" type="pres">
      <dgm:prSet presAssocID="{A812CCFB-6E45-450D-8E16-611DE7A57705}" presName="root" presStyleCnt="0"/>
      <dgm:spPr/>
    </dgm:pt>
    <dgm:pt modelId="{1975208D-0651-442D-8DDF-8C1BDC3B6F7B}" type="pres">
      <dgm:prSet presAssocID="{A812CCFB-6E45-450D-8E16-611DE7A57705}" presName="rootComposite" presStyleCnt="0"/>
      <dgm:spPr/>
    </dgm:pt>
    <dgm:pt modelId="{4667546C-B41C-4013-AB4D-97A1FA4D6662}" type="pres">
      <dgm:prSet presAssocID="{A812CCFB-6E45-450D-8E16-611DE7A57705}" presName="rootText" presStyleLbl="node1" presStyleIdx="0" presStyleCnt="1" custScaleX="505424" custScaleY="146351"/>
      <dgm:spPr/>
    </dgm:pt>
    <dgm:pt modelId="{C3B34BFD-0DD2-4806-AE60-EDB9C80DA560}" type="pres">
      <dgm:prSet presAssocID="{A812CCFB-6E45-450D-8E16-611DE7A57705}" presName="rootConnector" presStyleLbl="node1" presStyleIdx="0" presStyleCnt="1"/>
      <dgm:spPr/>
    </dgm:pt>
    <dgm:pt modelId="{3AB38100-18CE-443F-88AF-264A6E2F6AA2}" type="pres">
      <dgm:prSet presAssocID="{A812CCFB-6E45-450D-8E16-611DE7A57705}" presName="childShape" presStyleCnt="0"/>
      <dgm:spPr/>
    </dgm:pt>
    <dgm:pt modelId="{6CC589D4-C65D-4F04-9937-7C8B2766EE0D}" type="pres">
      <dgm:prSet presAssocID="{53991F24-25FA-420E-9740-AE1BCFA0CADE}" presName="Name13" presStyleLbl="parChTrans1D2" presStyleIdx="0" presStyleCnt="5" custSzX="492691"/>
      <dgm:spPr/>
    </dgm:pt>
    <dgm:pt modelId="{1D79CD10-9F84-4AA3-AD80-9F20D8481E1F}" type="pres">
      <dgm:prSet presAssocID="{8B1358C5-F0E0-4824-9D78-ACA95C2BEFC7}" presName="childText" presStyleLbl="bgAcc1" presStyleIdx="0" presStyleCnt="5" custScaleX="863406" custScaleY="107215">
        <dgm:presLayoutVars>
          <dgm:bulletEnabled val="1"/>
        </dgm:presLayoutVars>
      </dgm:prSet>
      <dgm:spPr/>
    </dgm:pt>
    <dgm:pt modelId="{8745B45B-4A67-465A-A53C-55A1F4C02E3B}" type="pres">
      <dgm:prSet presAssocID="{2E12A649-1A1C-4552-AF82-D4D45EA9C59B}" presName="Name13" presStyleLbl="parChTrans1D2" presStyleIdx="1" presStyleCnt="5" custSzX="492691"/>
      <dgm:spPr/>
    </dgm:pt>
    <dgm:pt modelId="{0F5B2E04-5805-4EE1-88F7-844424BE1BE6}" type="pres">
      <dgm:prSet presAssocID="{DDE7F999-0C04-4B42-BB0D-6853ED03B872}" presName="childText" presStyleLbl="bgAcc1" presStyleIdx="1" presStyleCnt="5" custScaleX="863406" custScaleY="90413">
        <dgm:presLayoutVars>
          <dgm:bulletEnabled val="1"/>
        </dgm:presLayoutVars>
      </dgm:prSet>
      <dgm:spPr/>
    </dgm:pt>
    <dgm:pt modelId="{CF2BEBB2-3B1C-4044-9355-CA3377C13E40}" type="pres">
      <dgm:prSet presAssocID="{6CD0DCB3-FA05-4650-884F-864FD1732D93}" presName="Name13" presStyleLbl="parChTrans1D2" presStyleIdx="2" presStyleCnt="5" custSzX="492691"/>
      <dgm:spPr/>
    </dgm:pt>
    <dgm:pt modelId="{E99F7BF3-63C4-495C-9889-8682ECE3E052}" type="pres">
      <dgm:prSet presAssocID="{3C674E01-A5B2-48BC-B13B-6D0E1BE8D83A}" presName="childText" presStyleLbl="bgAcc1" presStyleIdx="2" presStyleCnt="5" custScaleX="863406">
        <dgm:presLayoutVars>
          <dgm:bulletEnabled val="1"/>
        </dgm:presLayoutVars>
      </dgm:prSet>
      <dgm:spPr/>
    </dgm:pt>
    <dgm:pt modelId="{CB11710A-EB01-41EB-B41F-B9D483F5B080}" type="pres">
      <dgm:prSet presAssocID="{000A7777-24C8-43DE-B869-E4F71FF4A734}" presName="Name13" presStyleLbl="parChTrans1D2" presStyleIdx="3" presStyleCnt="5" custSzX="492691"/>
      <dgm:spPr/>
    </dgm:pt>
    <dgm:pt modelId="{92F72CA3-79E1-435C-84DC-906F66341DA2}" type="pres">
      <dgm:prSet presAssocID="{B15A327A-2B9B-48B1-910A-B06691C51C84}" presName="childText" presStyleLbl="bgAcc1" presStyleIdx="3" presStyleCnt="5" custScaleX="863406">
        <dgm:presLayoutVars>
          <dgm:bulletEnabled val="1"/>
        </dgm:presLayoutVars>
      </dgm:prSet>
      <dgm:spPr/>
    </dgm:pt>
    <dgm:pt modelId="{A1858F90-846A-4B0D-93CD-8A7732B418EA}" type="pres">
      <dgm:prSet presAssocID="{6D7F458C-C058-446C-91A8-9BB68DE1DEE5}" presName="Name13" presStyleLbl="parChTrans1D2" presStyleIdx="4" presStyleCnt="5"/>
      <dgm:spPr/>
    </dgm:pt>
    <dgm:pt modelId="{F752D7BF-360B-4A27-8181-C1B476247B1A}" type="pres">
      <dgm:prSet presAssocID="{E08964BB-1AB2-4428-AE08-833AF2E266EA}" presName="childText" presStyleLbl="bgAcc1" presStyleIdx="4" presStyleCnt="5" custScaleX="292663" custScaleY="52388">
        <dgm:presLayoutVars>
          <dgm:bulletEnabled val="1"/>
        </dgm:presLayoutVars>
      </dgm:prSet>
      <dgm:spPr/>
    </dgm:pt>
  </dgm:ptLst>
  <dgm:cxnLst>
    <dgm:cxn modelId="{98951B1F-4D61-4072-8A61-B052C14E5AFD}" type="presOf" srcId="{000A7777-24C8-43DE-B869-E4F71FF4A734}" destId="{CB11710A-EB01-41EB-B41F-B9D483F5B080}" srcOrd="0" destOrd="0" presId="urn:microsoft.com/office/officeart/2005/8/layout/hierarchy3"/>
    <dgm:cxn modelId="{0213A928-F9BD-486A-A184-73241C257461}" srcId="{A812CCFB-6E45-450D-8E16-611DE7A57705}" destId="{3C674E01-A5B2-48BC-B13B-6D0E1BE8D83A}" srcOrd="2" destOrd="0" parTransId="{6CD0DCB3-FA05-4650-884F-864FD1732D93}" sibTransId="{5F4A02C3-2137-44ED-8F84-C60F19A3C8A6}"/>
    <dgm:cxn modelId="{FFE0B338-4681-4832-BD33-612840F7A96D}" type="presOf" srcId="{A812CCFB-6E45-450D-8E16-611DE7A57705}" destId="{C3B34BFD-0DD2-4806-AE60-EDB9C80DA560}" srcOrd="1" destOrd="0" presId="urn:microsoft.com/office/officeart/2005/8/layout/hierarchy3"/>
    <dgm:cxn modelId="{D0B3FB3B-6411-4F4F-A5B6-D65D28881BCB}" type="presOf" srcId="{A812CCFB-6E45-450D-8E16-611DE7A57705}" destId="{4667546C-B41C-4013-AB4D-97A1FA4D6662}" srcOrd="0" destOrd="0" presId="urn:microsoft.com/office/officeart/2005/8/layout/hierarchy3"/>
    <dgm:cxn modelId="{0546FF61-3E12-410A-B6EC-CF88F9321A01}" type="presOf" srcId="{3C674E01-A5B2-48BC-B13B-6D0E1BE8D83A}" destId="{E99F7BF3-63C4-495C-9889-8682ECE3E052}" srcOrd="0" destOrd="0" presId="urn:microsoft.com/office/officeart/2005/8/layout/hierarchy3"/>
    <dgm:cxn modelId="{F2500D6B-7F16-4880-8F42-D8AB1606767E}" type="presOf" srcId="{DC41E64B-3906-432E-B649-61318A867D1B}" destId="{CC848FB5-845E-4CDE-A9AA-A9239F85F4A9}" srcOrd="0" destOrd="0" presId="urn:microsoft.com/office/officeart/2005/8/layout/hierarchy3"/>
    <dgm:cxn modelId="{6AD4394D-4EEC-46B0-A162-88C1BCE0B1A8}" type="presOf" srcId="{2E12A649-1A1C-4552-AF82-D4D45EA9C59B}" destId="{8745B45B-4A67-465A-A53C-55A1F4C02E3B}" srcOrd="0" destOrd="0" presId="urn:microsoft.com/office/officeart/2005/8/layout/hierarchy3"/>
    <dgm:cxn modelId="{48DE676F-A666-47A3-8F77-98DEECF9835F}" type="presOf" srcId="{6CD0DCB3-FA05-4650-884F-864FD1732D93}" destId="{CF2BEBB2-3B1C-4044-9355-CA3377C13E40}" srcOrd="0" destOrd="0" presId="urn:microsoft.com/office/officeart/2005/8/layout/hierarchy3"/>
    <dgm:cxn modelId="{3C2DCB79-63D0-4D18-8093-5957D4DE7FBD}" srcId="{DC41E64B-3906-432E-B649-61318A867D1B}" destId="{A812CCFB-6E45-450D-8E16-611DE7A57705}" srcOrd="0" destOrd="0" parTransId="{297E0E0A-C8F6-46E9-8372-24C9D94E0C08}" sibTransId="{7F8E232C-0B74-4DFF-9A58-B95D9B4721D9}"/>
    <dgm:cxn modelId="{BD76027C-EDB5-4624-9F91-6F86C85B8D9C}" type="presOf" srcId="{DDE7F999-0C04-4B42-BB0D-6853ED03B872}" destId="{0F5B2E04-5805-4EE1-88F7-844424BE1BE6}" srcOrd="0" destOrd="0" presId="urn:microsoft.com/office/officeart/2005/8/layout/hierarchy3"/>
    <dgm:cxn modelId="{9B96EE89-C8EC-44F9-9A10-BF739E02341D}" srcId="{A812CCFB-6E45-450D-8E16-611DE7A57705}" destId="{B15A327A-2B9B-48B1-910A-B06691C51C84}" srcOrd="3" destOrd="0" parTransId="{000A7777-24C8-43DE-B869-E4F71FF4A734}" sibTransId="{3EC39283-250B-4C51-B4FF-ABE8138763E6}"/>
    <dgm:cxn modelId="{8D51D28C-C9F5-4491-944D-C1C8D71547B8}" type="presOf" srcId="{53991F24-25FA-420E-9740-AE1BCFA0CADE}" destId="{6CC589D4-C65D-4F04-9937-7C8B2766EE0D}" srcOrd="0" destOrd="0" presId="urn:microsoft.com/office/officeart/2005/8/layout/hierarchy3"/>
    <dgm:cxn modelId="{08F53890-D05C-4722-B86E-83BBF78F45EF}" srcId="{A812CCFB-6E45-450D-8E16-611DE7A57705}" destId="{E08964BB-1AB2-4428-AE08-833AF2E266EA}" srcOrd="4" destOrd="0" parTransId="{6D7F458C-C058-446C-91A8-9BB68DE1DEE5}" sibTransId="{09EA3AA6-5619-42C0-BD99-347DC6AC08B3}"/>
    <dgm:cxn modelId="{4FEF9895-F687-418A-B7E7-86A629D5B042}" type="presOf" srcId="{6D7F458C-C058-446C-91A8-9BB68DE1DEE5}" destId="{A1858F90-846A-4B0D-93CD-8A7732B418EA}" srcOrd="0" destOrd="0" presId="urn:microsoft.com/office/officeart/2005/8/layout/hierarchy3"/>
    <dgm:cxn modelId="{27831197-2633-49DD-A0B6-D188C6530ECE}" srcId="{A812CCFB-6E45-450D-8E16-611DE7A57705}" destId="{DDE7F999-0C04-4B42-BB0D-6853ED03B872}" srcOrd="1" destOrd="0" parTransId="{2E12A649-1A1C-4552-AF82-D4D45EA9C59B}" sibTransId="{16A66A89-82CE-450A-BD1A-C8703837E82B}"/>
    <dgm:cxn modelId="{0D5FAFA0-E16B-4A4C-8723-7DDF5B89EE79}" type="presOf" srcId="{E08964BB-1AB2-4428-AE08-833AF2E266EA}" destId="{F752D7BF-360B-4A27-8181-C1B476247B1A}" srcOrd="0" destOrd="0" presId="urn:microsoft.com/office/officeart/2005/8/layout/hierarchy3"/>
    <dgm:cxn modelId="{5DFD85AE-01AB-4BE5-AADC-B102A0F3458A}" srcId="{A812CCFB-6E45-450D-8E16-611DE7A57705}" destId="{8B1358C5-F0E0-4824-9D78-ACA95C2BEFC7}" srcOrd="0" destOrd="0" parTransId="{53991F24-25FA-420E-9740-AE1BCFA0CADE}" sibTransId="{13CA028A-2DC6-41F6-B434-F9A857D920BD}"/>
    <dgm:cxn modelId="{B1F39FB2-4E25-46D5-9C0F-C96134531DEF}" type="presOf" srcId="{8B1358C5-F0E0-4824-9D78-ACA95C2BEFC7}" destId="{1D79CD10-9F84-4AA3-AD80-9F20D8481E1F}" srcOrd="0" destOrd="0" presId="urn:microsoft.com/office/officeart/2005/8/layout/hierarchy3"/>
    <dgm:cxn modelId="{E35D93F1-22C8-4419-8144-6184410B7BDA}" type="presOf" srcId="{B15A327A-2B9B-48B1-910A-B06691C51C84}" destId="{92F72CA3-79E1-435C-84DC-906F66341DA2}" srcOrd="0" destOrd="0" presId="urn:microsoft.com/office/officeart/2005/8/layout/hierarchy3"/>
    <dgm:cxn modelId="{7DB20DBB-8E93-4B12-8B5A-934AB1EAA480}" type="presParOf" srcId="{CC848FB5-845E-4CDE-A9AA-A9239F85F4A9}" destId="{03477FF0-17F9-4705-A301-F574A361A25B}" srcOrd="0" destOrd="0" presId="urn:microsoft.com/office/officeart/2005/8/layout/hierarchy3"/>
    <dgm:cxn modelId="{6DA35430-2BD5-47EC-B0FD-9F6F961249FC}" type="presParOf" srcId="{03477FF0-17F9-4705-A301-F574A361A25B}" destId="{1975208D-0651-442D-8DDF-8C1BDC3B6F7B}" srcOrd="0" destOrd="0" presId="urn:microsoft.com/office/officeart/2005/8/layout/hierarchy3"/>
    <dgm:cxn modelId="{F90CE83D-4E96-4D62-B2BA-94BF96C853A7}" type="presParOf" srcId="{1975208D-0651-442D-8DDF-8C1BDC3B6F7B}" destId="{4667546C-B41C-4013-AB4D-97A1FA4D6662}" srcOrd="0" destOrd="0" presId="urn:microsoft.com/office/officeart/2005/8/layout/hierarchy3"/>
    <dgm:cxn modelId="{B61D9DF6-CFE6-40A5-B2F3-FD2144A45D14}" type="presParOf" srcId="{1975208D-0651-442D-8DDF-8C1BDC3B6F7B}" destId="{C3B34BFD-0DD2-4806-AE60-EDB9C80DA560}" srcOrd="1" destOrd="0" presId="urn:microsoft.com/office/officeart/2005/8/layout/hierarchy3"/>
    <dgm:cxn modelId="{81C2E861-EB2F-48A7-B409-794DEE27E617}" type="presParOf" srcId="{03477FF0-17F9-4705-A301-F574A361A25B}" destId="{3AB38100-18CE-443F-88AF-264A6E2F6AA2}" srcOrd="1" destOrd="0" presId="urn:microsoft.com/office/officeart/2005/8/layout/hierarchy3"/>
    <dgm:cxn modelId="{62DA5AF7-A860-4284-B112-9CBE8DF480FA}" type="presParOf" srcId="{3AB38100-18CE-443F-88AF-264A6E2F6AA2}" destId="{6CC589D4-C65D-4F04-9937-7C8B2766EE0D}" srcOrd="0" destOrd="0" presId="urn:microsoft.com/office/officeart/2005/8/layout/hierarchy3"/>
    <dgm:cxn modelId="{0BB697CC-C61E-4208-B7FF-60FC7621C9B5}" type="presParOf" srcId="{3AB38100-18CE-443F-88AF-264A6E2F6AA2}" destId="{1D79CD10-9F84-4AA3-AD80-9F20D8481E1F}" srcOrd="1" destOrd="0" presId="urn:microsoft.com/office/officeart/2005/8/layout/hierarchy3"/>
    <dgm:cxn modelId="{C61D237B-942E-46E1-B57C-E2B9137D2602}" type="presParOf" srcId="{3AB38100-18CE-443F-88AF-264A6E2F6AA2}" destId="{8745B45B-4A67-465A-A53C-55A1F4C02E3B}" srcOrd="2" destOrd="0" presId="urn:microsoft.com/office/officeart/2005/8/layout/hierarchy3"/>
    <dgm:cxn modelId="{7C3F9D71-DD87-4A9F-8EE0-5EB7E2C9A3CA}" type="presParOf" srcId="{3AB38100-18CE-443F-88AF-264A6E2F6AA2}" destId="{0F5B2E04-5805-4EE1-88F7-844424BE1BE6}" srcOrd="3" destOrd="0" presId="urn:microsoft.com/office/officeart/2005/8/layout/hierarchy3"/>
    <dgm:cxn modelId="{B434B65E-C0D0-4704-9270-A9FFDFC7FBB8}" type="presParOf" srcId="{3AB38100-18CE-443F-88AF-264A6E2F6AA2}" destId="{CF2BEBB2-3B1C-4044-9355-CA3377C13E40}" srcOrd="4" destOrd="0" presId="urn:microsoft.com/office/officeart/2005/8/layout/hierarchy3"/>
    <dgm:cxn modelId="{6A25F672-89DF-4529-B853-8D1F23713FC9}" type="presParOf" srcId="{3AB38100-18CE-443F-88AF-264A6E2F6AA2}" destId="{E99F7BF3-63C4-495C-9889-8682ECE3E052}" srcOrd="5" destOrd="0" presId="urn:microsoft.com/office/officeart/2005/8/layout/hierarchy3"/>
    <dgm:cxn modelId="{2BE3861A-8C1D-4A7F-8361-D05228451CAC}" type="presParOf" srcId="{3AB38100-18CE-443F-88AF-264A6E2F6AA2}" destId="{CB11710A-EB01-41EB-B41F-B9D483F5B080}" srcOrd="6" destOrd="0" presId="urn:microsoft.com/office/officeart/2005/8/layout/hierarchy3"/>
    <dgm:cxn modelId="{204575E6-D8A8-4DE1-A133-D7C21C5F985C}" type="presParOf" srcId="{3AB38100-18CE-443F-88AF-264A6E2F6AA2}" destId="{92F72CA3-79E1-435C-84DC-906F66341DA2}" srcOrd="7" destOrd="0" presId="urn:microsoft.com/office/officeart/2005/8/layout/hierarchy3"/>
    <dgm:cxn modelId="{6CD931F1-6BBF-4D61-BE57-D1EE889F4769}" type="presParOf" srcId="{3AB38100-18CE-443F-88AF-264A6E2F6AA2}" destId="{A1858F90-846A-4B0D-93CD-8A7732B418EA}" srcOrd="8" destOrd="0" presId="urn:microsoft.com/office/officeart/2005/8/layout/hierarchy3"/>
    <dgm:cxn modelId="{CFCF08CF-74A9-4A81-BF6F-2B5A091AF980}" type="presParOf" srcId="{3AB38100-18CE-443F-88AF-264A6E2F6AA2}" destId="{F752D7BF-360B-4A27-8181-C1B476247B1A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965DEB-795B-4654-9DD6-1DE5BDFD56EB}" type="doc">
      <dgm:prSet loTypeId="urn:microsoft.com/office/officeart/2005/8/layout/radial3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8A7E5B8F-1B0B-4BF4-9343-689861F08178}">
      <dgm:prSet phldrT="[Texte]" custT="1"/>
      <dgm:spPr/>
      <dgm:t>
        <a:bodyPr/>
        <a:lstStyle/>
        <a:p>
          <a:pPr algn="ctr"/>
          <a:r>
            <a:rPr lang="fr-FR" sz="1400" b="1" dirty="0">
              <a:latin typeface="Marianne" panose="02000000000000000000" pitchFamily="2" charset="0"/>
            </a:rPr>
            <a:t>Direction de projet </a:t>
          </a:r>
        </a:p>
        <a:p>
          <a:pPr algn="ctr"/>
          <a:r>
            <a:rPr lang="fr-FR" sz="1400" dirty="0">
              <a:latin typeface="Marianne" panose="02000000000000000000" pitchFamily="2" charset="0"/>
            </a:rPr>
            <a:t>- 5 personnes DACG  </a:t>
          </a:r>
        </a:p>
        <a:p>
          <a:pPr algn="ctr"/>
          <a:r>
            <a:rPr lang="fr-FR" sz="1400" dirty="0">
              <a:latin typeface="Marianne" panose="02000000000000000000" pitchFamily="2" charset="0"/>
            </a:rPr>
            <a:t>- 4 intervenants extérieurs</a:t>
          </a:r>
        </a:p>
      </dgm:t>
    </dgm:pt>
    <dgm:pt modelId="{737540F2-6D08-4780-8CF3-E39B844CB53A}" type="parTrans" cxnId="{2D51BED3-9F6D-4001-831F-A7773AFA836C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B85B68B8-BAB8-4827-A268-F0E2038800A8}" type="sibTrans" cxnId="{2D51BED3-9F6D-4001-831F-A7773AFA836C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85F073A8-D58C-4806-9455-BB2D5A60341B}">
      <dgm:prSet custT="1"/>
      <dgm:spPr/>
      <dgm:t>
        <a:bodyPr/>
        <a:lstStyle/>
        <a:p>
          <a:pPr algn="ctr"/>
          <a:r>
            <a:rPr lang="fr-FR" sz="1600" dirty="0">
              <a:latin typeface="Marianne" panose="02000000000000000000" pitchFamily="2" charset="0"/>
            </a:rPr>
            <a:t>Commission Supérieure de Codification</a:t>
          </a:r>
        </a:p>
      </dgm:t>
    </dgm:pt>
    <dgm:pt modelId="{FD2DFA59-D23D-45F2-AD4C-6F7DE98BB1F3}" type="parTrans" cxnId="{9E9672AC-88AD-482F-BBDD-7749508F35C5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E054A444-960D-4372-8E26-172DEDF50AA0}" type="sibTrans" cxnId="{9E9672AC-88AD-482F-BBDD-7749508F35C5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3C06EFFA-1D76-48B4-BB5D-45FDEABC9D25}">
      <dgm:prSet custT="1"/>
      <dgm:spPr/>
      <dgm:t>
        <a:bodyPr/>
        <a:lstStyle/>
        <a:p>
          <a:pPr algn="ctr"/>
          <a:r>
            <a:rPr lang="fr-FR" sz="1600" dirty="0">
              <a:latin typeface="Marianne" panose="02000000000000000000" pitchFamily="2" charset="0"/>
            </a:rPr>
            <a:t>Conseil d’</a:t>
          </a:r>
          <a:r>
            <a:rPr lang="fr-FR" sz="1600" dirty="0" err="1">
              <a:latin typeface="Marianne" panose="02000000000000000000" pitchFamily="2" charset="0"/>
            </a:rPr>
            <a:t>Etat</a:t>
          </a:r>
          <a:endParaRPr lang="fr-FR" sz="1600" dirty="0">
            <a:latin typeface="Marianne" panose="02000000000000000000" pitchFamily="2" charset="0"/>
          </a:endParaRPr>
        </a:p>
      </dgm:t>
    </dgm:pt>
    <dgm:pt modelId="{27030238-7283-4250-90FE-C8ABF5429849}" type="parTrans" cxnId="{6C02A4F9-2160-437F-908B-DC2DB3791131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BBA4C884-2FE8-43B0-8B9B-C33AB09E8004}" type="sibTrans" cxnId="{6C02A4F9-2160-437F-908B-DC2DB3791131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4436302C-C856-40F0-8618-3F85D50EFA44}">
      <dgm:prSet custT="1"/>
      <dgm:spPr>
        <a:solidFill>
          <a:srgbClr val="7030A0">
            <a:alpha val="50000"/>
          </a:srgbClr>
        </a:solidFill>
      </dgm:spPr>
      <dgm:t>
        <a:bodyPr/>
        <a:lstStyle/>
        <a:p>
          <a:pPr algn="ctr"/>
          <a:r>
            <a:rPr lang="fr-FR" sz="1400">
              <a:latin typeface="Marianne" panose="02000000000000000000" pitchFamily="2" charset="0"/>
            </a:rPr>
            <a:t>Conférences </a:t>
          </a:r>
          <a:r>
            <a:rPr lang="fr-FR" sz="1400" dirty="0">
              <a:latin typeface="Marianne" panose="02000000000000000000" pitchFamily="2" charset="0"/>
            </a:rPr>
            <a:t>et Organisations Syndicales et associations professionnelles</a:t>
          </a:r>
        </a:p>
      </dgm:t>
    </dgm:pt>
    <dgm:pt modelId="{EF265208-E7E5-4C12-B72A-3F271FD88FD2}" type="parTrans" cxnId="{CAE8287D-0B17-4181-B53C-83A34CD11B3E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6D1321D6-A52F-43E2-8083-ADE3BC691A1C}" type="sibTrans" cxnId="{CAE8287D-0B17-4181-B53C-83A34CD11B3E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0B6EE676-384F-46AA-98B5-B04C6C18AC08}">
      <dgm:prSet phldrT="[Texte]" custT="1"/>
      <dgm:spPr>
        <a:solidFill>
          <a:srgbClr val="FF0000">
            <a:alpha val="50000"/>
          </a:srgbClr>
        </a:solidFill>
      </dgm:spPr>
      <dgm:t>
        <a:bodyPr/>
        <a:lstStyle/>
        <a:p>
          <a:pPr algn="ctr"/>
          <a:r>
            <a:rPr lang="fr-FR" sz="1600" dirty="0">
              <a:latin typeface="Marianne" panose="02000000000000000000" pitchFamily="2" charset="0"/>
            </a:rPr>
            <a:t>Comité Scientifique</a:t>
          </a:r>
        </a:p>
      </dgm:t>
    </dgm:pt>
    <dgm:pt modelId="{22D2D4FE-82BD-44E6-92B8-392322F0457B}" type="sibTrans" cxnId="{D9DD36B2-F4AA-4245-BD12-7E33119E2D74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0B5AC825-7D06-45CF-B2D9-BC8CFECFF702}" type="parTrans" cxnId="{D9DD36B2-F4AA-4245-BD12-7E33119E2D74}">
      <dgm:prSet/>
      <dgm:spPr/>
      <dgm:t>
        <a:bodyPr/>
        <a:lstStyle/>
        <a:p>
          <a:pPr algn="ctr"/>
          <a:endParaRPr lang="fr-FR" sz="2000">
            <a:latin typeface="Marianne" panose="02000000000000000000" pitchFamily="2" charset="0"/>
          </a:endParaRPr>
        </a:p>
      </dgm:t>
    </dgm:pt>
    <dgm:pt modelId="{378A9091-7C15-4B4A-9568-F7347AE4EA46}">
      <dgm:prSet custT="1"/>
      <dgm:spPr>
        <a:solidFill>
          <a:srgbClr val="00B050">
            <a:alpha val="50000"/>
          </a:srgbClr>
        </a:solidFill>
      </dgm:spPr>
      <dgm:t>
        <a:bodyPr/>
        <a:lstStyle/>
        <a:p>
          <a:r>
            <a:rPr lang="fr-FR" sz="1600" dirty="0">
              <a:latin typeface="Marianne" panose="02000000000000000000" pitchFamily="2" charset="0"/>
            </a:rPr>
            <a:t>Comité Parlementaire</a:t>
          </a:r>
        </a:p>
      </dgm:t>
    </dgm:pt>
    <dgm:pt modelId="{A801A050-1F64-4B24-BF0C-8426C7C19E16}" type="parTrans" cxnId="{20D91E62-8EAB-441F-A538-5842F549149C}">
      <dgm:prSet/>
      <dgm:spPr/>
      <dgm:t>
        <a:bodyPr/>
        <a:lstStyle/>
        <a:p>
          <a:endParaRPr lang="fr-FR"/>
        </a:p>
      </dgm:t>
    </dgm:pt>
    <dgm:pt modelId="{C9835977-A84E-43CB-B970-27F1139C28FA}" type="sibTrans" cxnId="{20D91E62-8EAB-441F-A538-5842F549149C}">
      <dgm:prSet/>
      <dgm:spPr/>
      <dgm:t>
        <a:bodyPr/>
        <a:lstStyle/>
        <a:p>
          <a:endParaRPr lang="fr-FR"/>
        </a:p>
      </dgm:t>
    </dgm:pt>
    <dgm:pt modelId="{5E4AD548-EB90-457C-AE88-862E6B8E6437}" type="pres">
      <dgm:prSet presAssocID="{0C965DEB-795B-4654-9DD6-1DE5BDFD56EB}" presName="composite" presStyleCnt="0">
        <dgm:presLayoutVars>
          <dgm:chMax val="1"/>
          <dgm:dir/>
          <dgm:resizeHandles val="exact"/>
        </dgm:presLayoutVars>
      </dgm:prSet>
      <dgm:spPr/>
    </dgm:pt>
    <dgm:pt modelId="{D999C21B-A095-4B87-AEA5-0B3361C4F0C3}" type="pres">
      <dgm:prSet presAssocID="{0C965DEB-795B-4654-9DD6-1DE5BDFD56EB}" presName="radial" presStyleCnt="0">
        <dgm:presLayoutVars>
          <dgm:animLvl val="ctr"/>
        </dgm:presLayoutVars>
      </dgm:prSet>
      <dgm:spPr/>
    </dgm:pt>
    <dgm:pt modelId="{4B498170-1A0B-45C6-8973-B84F698E812F}" type="pres">
      <dgm:prSet presAssocID="{8A7E5B8F-1B0B-4BF4-9343-689861F08178}" presName="centerShape" presStyleLbl="vennNode1" presStyleIdx="0" presStyleCnt="6" custScaleX="67940" custScaleY="67940"/>
      <dgm:spPr/>
    </dgm:pt>
    <dgm:pt modelId="{8149FA29-096D-4F0B-95FF-58A7CACE9C34}" type="pres">
      <dgm:prSet presAssocID="{0B6EE676-384F-46AA-98B5-B04C6C18AC08}" presName="node" presStyleLbl="vennNode1" presStyleIdx="1" presStyleCnt="6" custScaleX="118157" custScaleY="118157" custRadScaleRad="92042" custRadScaleInc="-647">
        <dgm:presLayoutVars>
          <dgm:bulletEnabled val="1"/>
        </dgm:presLayoutVars>
      </dgm:prSet>
      <dgm:spPr/>
    </dgm:pt>
    <dgm:pt modelId="{CBDEA6A3-8C8B-471B-998B-38C8FCE44618}" type="pres">
      <dgm:prSet presAssocID="{85F073A8-D58C-4806-9455-BB2D5A60341B}" presName="node" presStyleLbl="vennNode1" presStyleIdx="2" presStyleCnt="6" custScaleX="118157" custScaleY="118157" custRadScaleRad="90014" custRadScaleInc="4639">
        <dgm:presLayoutVars>
          <dgm:bulletEnabled val="1"/>
        </dgm:presLayoutVars>
      </dgm:prSet>
      <dgm:spPr/>
    </dgm:pt>
    <dgm:pt modelId="{98D463C0-58D1-4D3C-A6DC-CB024210BD38}" type="pres">
      <dgm:prSet presAssocID="{3C06EFFA-1D76-48B4-BB5D-45FDEABC9D25}" presName="node" presStyleLbl="vennNode1" presStyleIdx="3" presStyleCnt="6" custScaleX="118157" custScaleY="118157" custRadScaleRad="93043" custRadScaleInc="912">
        <dgm:presLayoutVars>
          <dgm:bulletEnabled val="1"/>
        </dgm:presLayoutVars>
      </dgm:prSet>
      <dgm:spPr/>
    </dgm:pt>
    <dgm:pt modelId="{82151FC1-0213-4C0B-931E-96E91348451D}" type="pres">
      <dgm:prSet presAssocID="{4436302C-C856-40F0-8618-3F85D50EFA44}" presName="node" presStyleLbl="vennNode1" presStyleIdx="4" presStyleCnt="6" custScaleX="118157" custScaleY="118157" custRadScaleRad="91386" custRadScaleInc="5425">
        <dgm:presLayoutVars>
          <dgm:bulletEnabled val="1"/>
        </dgm:presLayoutVars>
      </dgm:prSet>
      <dgm:spPr/>
    </dgm:pt>
    <dgm:pt modelId="{5A70585D-301C-4C69-AE50-897BE0CAFB50}" type="pres">
      <dgm:prSet presAssocID="{378A9091-7C15-4B4A-9568-F7347AE4EA46}" presName="node" presStyleLbl="vennNode1" presStyleIdx="5" presStyleCnt="6" custScaleX="118157" custScaleY="118157" custRadScaleRad="92128" custRadScaleInc="-2706">
        <dgm:presLayoutVars>
          <dgm:bulletEnabled val="1"/>
        </dgm:presLayoutVars>
      </dgm:prSet>
      <dgm:spPr/>
    </dgm:pt>
  </dgm:ptLst>
  <dgm:cxnLst>
    <dgm:cxn modelId="{2F8E2A20-2898-43D1-99FB-B6BE329AD652}" type="presOf" srcId="{3C06EFFA-1D76-48B4-BB5D-45FDEABC9D25}" destId="{98D463C0-58D1-4D3C-A6DC-CB024210BD38}" srcOrd="0" destOrd="0" presId="urn:microsoft.com/office/officeart/2005/8/layout/radial3"/>
    <dgm:cxn modelId="{93AB8D39-AD56-48E2-B947-50D2A84FBB92}" type="presOf" srcId="{378A9091-7C15-4B4A-9568-F7347AE4EA46}" destId="{5A70585D-301C-4C69-AE50-897BE0CAFB50}" srcOrd="0" destOrd="0" presId="urn:microsoft.com/office/officeart/2005/8/layout/radial3"/>
    <dgm:cxn modelId="{20D91E62-8EAB-441F-A538-5842F549149C}" srcId="{8A7E5B8F-1B0B-4BF4-9343-689861F08178}" destId="{378A9091-7C15-4B4A-9568-F7347AE4EA46}" srcOrd="4" destOrd="0" parTransId="{A801A050-1F64-4B24-BF0C-8426C7C19E16}" sibTransId="{C9835977-A84E-43CB-B970-27F1139C28FA}"/>
    <dgm:cxn modelId="{30353B70-7CCB-427D-90B6-DB2B7EFF577A}" type="presOf" srcId="{8A7E5B8F-1B0B-4BF4-9343-689861F08178}" destId="{4B498170-1A0B-45C6-8973-B84F698E812F}" srcOrd="0" destOrd="0" presId="urn:microsoft.com/office/officeart/2005/8/layout/radial3"/>
    <dgm:cxn modelId="{E47BF77A-247F-4234-9AA5-AD8E4C7ED85E}" type="presOf" srcId="{85F073A8-D58C-4806-9455-BB2D5A60341B}" destId="{CBDEA6A3-8C8B-471B-998B-38C8FCE44618}" srcOrd="0" destOrd="0" presId="urn:microsoft.com/office/officeart/2005/8/layout/radial3"/>
    <dgm:cxn modelId="{CAE8287D-0B17-4181-B53C-83A34CD11B3E}" srcId="{8A7E5B8F-1B0B-4BF4-9343-689861F08178}" destId="{4436302C-C856-40F0-8618-3F85D50EFA44}" srcOrd="3" destOrd="0" parTransId="{EF265208-E7E5-4C12-B72A-3F271FD88FD2}" sibTransId="{6D1321D6-A52F-43E2-8083-ADE3BC691A1C}"/>
    <dgm:cxn modelId="{9E9672AC-88AD-482F-BBDD-7749508F35C5}" srcId="{8A7E5B8F-1B0B-4BF4-9343-689861F08178}" destId="{85F073A8-D58C-4806-9455-BB2D5A60341B}" srcOrd="1" destOrd="0" parTransId="{FD2DFA59-D23D-45F2-AD4C-6F7DE98BB1F3}" sibTransId="{E054A444-960D-4372-8E26-172DEDF50AA0}"/>
    <dgm:cxn modelId="{D9DD36B2-F4AA-4245-BD12-7E33119E2D74}" srcId="{8A7E5B8F-1B0B-4BF4-9343-689861F08178}" destId="{0B6EE676-384F-46AA-98B5-B04C6C18AC08}" srcOrd="0" destOrd="0" parTransId="{0B5AC825-7D06-45CF-B2D9-BC8CFECFF702}" sibTransId="{22D2D4FE-82BD-44E6-92B8-392322F0457B}"/>
    <dgm:cxn modelId="{E616FEC6-8FBB-4BF8-8937-821A0CF07460}" type="presOf" srcId="{0C965DEB-795B-4654-9DD6-1DE5BDFD56EB}" destId="{5E4AD548-EB90-457C-AE88-862E6B8E6437}" srcOrd="0" destOrd="0" presId="urn:microsoft.com/office/officeart/2005/8/layout/radial3"/>
    <dgm:cxn modelId="{2D51BED3-9F6D-4001-831F-A7773AFA836C}" srcId="{0C965DEB-795B-4654-9DD6-1DE5BDFD56EB}" destId="{8A7E5B8F-1B0B-4BF4-9343-689861F08178}" srcOrd="0" destOrd="0" parTransId="{737540F2-6D08-4780-8CF3-E39B844CB53A}" sibTransId="{B85B68B8-BAB8-4827-A268-F0E2038800A8}"/>
    <dgm:cxn modelId="{8F6D8CE8-77BB-470E-A9CE-158CEBC76A57}" type="presOf" srcId="{4436302C-C856-40F0-8618-3F85D50EFA44}" destId="{82151FC1-0213-4C0B-931E-96E91348451D}" srcOrd="0" destOrd="0" presId="urn:microsoft.com/office/officeart/2005/8/layout/radial3"/>
    <dgm:cxn modelId="{EE353DF6-A17D-4D1C-87D6-839B3364F767}" type="presOf" srcId="{0B6EE676-384F-46AA-98B5-B04C6C18AC08}" destId="{8149FA29-096D-4F0B-95FF-58A7CACE9C34}" srcOrd="0" destOrd="0" presId="urn:microsoft.com/office/officeart/2005/8/layout/radial3"/>
    <dgm:cxn modelId="{6C02A4F9-2160-437F-908B-DC2DB3791131}" srcId="{8A7E5B8F-1B0B-4BF4-9343-689861F08178}" destId="{3C06EFFA-1D76-48B4-BB5D-45FDEABC9D25}" srcOrd="2" destOrd="0" parTransId="{27030238-7283-4250-90FE-C8ABF5429849}" sibTransId="{BBA4C884-2FE8-43B0-8B9B-C33AB09E8004}"/>
    <dgm:cxn modelId="{5F8CDF7A-ACAB-4E7C-8F96-B6710A92C2AA}" type="presParOf" srcId="{5E4AD548-EB90-457C-AE88-862E6B8E6437}" destId="{D999C21B-A095-4B87-AEA5-0B3361C4F0C3}" srcOrd="0" destOrd="0" presId="urn:microsoft.com/office/officeart/2005/8/layout/radial3"/>
    <dgm:cxn modelId="{DA0B8934-9847-4984-83E8-9758270EEE51}" type="presParOf" srcId="{D999C21B-A095-4B87-AEA5-0B3361C4F0C3}" destId="{4B498170-1A0B-45C6-8973-B84F698E812F}" srcOrd="0" destOrd="0" presId="urn:microsoft.com/office/officeart/2005/8/layout/radial3"/>
    <dgm:cxn modelId="{F19D8F62-2247-403B-9F98-6B09EE26B127}" type="presParOf" srcId="{D999C21B-A095-4B87-AEA5-0B3361C4F0C3}" destId="{8149FA29-096D-4F0B-95FF-58A7CACE9C34}" srcOrd="1" destOrd="0" presId="urn:microsoft.com/office/officeart/2005/8/layout/radial3"/>
    <dgm:cxn modelId="{9E3F896F-52FD-4718-B962-989F411E8CFF}" type="presParOf" srcId="{D999C21B-A095-4B87-AEA5-0B3361C4F0C3}" destId="{CBDEA6A3-8C8B-471B-998B-38C8FCE44618}" srcOrd="2" destOrd="0" presId="urn:microsoft.com/office/officeart/2005/8/layout/radial3"/>
    <dgm:cxn modelId="{FB73E8E8-6CA5-4F08-AB4E-4422D22FE01C}" type="presParOf" srcId="{D999C21B-A095-4B87-AEA5-0B3361C4F0C3}" destId="{98D463C0-58D1-4D3C-A6DC-CB024210BD38}" srcOrd="3" destOrd="0" presId="urn:microsoft.com/office/officeart/2005/8/layout/radial3"/>
    <dgm:cxn modelId="{6BB9343F-3E67-453E-A53A-6881931B3D79}" type="presParOf" srcId="{D999C21B-A095-4B87-AEA5-0B3361C4F0C3}" destId="{82151FC1-0213-4C0B-931E-96E91348451D}" srcOrd="4" destOrd="0" presId="urn:microsoft.com/office/officeart/2005/8/layout/radial3"/>
    <dgm:cxn modelId="{11CFCBE0-5A6D-41D4-B9D6-97200B2B4981}" type="presParOf" srcId="{D999C21B-A095-4B87-AEA5-0B3361C4F0C3}" destId="{5A70585D-301C-4C69-AE50-897BE0CAFB50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E9F22-994A-4560-AABF-9D6B27F4D88E}">
      <dsp:nvSpPr>
        <dsp:cNvPr id="0" name=""/>
        <dsp:cNvSpPr/>
      </dsp:nvSpPr>
      <dsp:spPr>
        <a:xfrm>
          <a:off x="9669" y="1126025"/>
          <a:ext cx="2890109" cy="1734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latin typeface="Marianne" panose="02000000000000000000" pitchFamily="50" charset="0"/>
            </a:rPr>
            <a:t>1. Adoption par le parlement d’une </a:t>
          </a:r>
          <a:r>
            <a:rPr lang="fr-FR" sz="1900" b="1" kern="1200" dirty="0">
              <a:solidFill>
                <a:srgbClr val="FFC000"/>
              </a:solidFill>
              <a:latin typeface="Marianne" panose="02000000000000000000" pitchFamily="50" charset="0"/>
            </a:rPr>
            <a:t>loi d’habilitation</a:t>
          </a:r>
          <a:endParaRPr lang="fr-FR" sz="1900" b="1" kern="1200" dirty="0">
            <a:solidFill>
              <a:srgbClr val="FFC000"/>
            </a:solidFill>
          </a:endParaRPr>
        </a:p>
      </dsp:txBody>
      <dsp:txXfrm>
        <a:off x="60458" y="1176814"/>
        <a:ext cx="2788531" cy="1632487"/>
      </dsp:txXfrm>
    </dsp:sp>
    <dsp:sp modelId="{E8056E64-334C-4372-8EED-22A74C8CBFA6}">
      <dsp:nvSpPr>
        <dsp:cNvPr id="0" name=""/>
        <dsp:cNvSpPr/>
      </dsp:nvSpPr>
      <dsp:spPr>
        <a:xfrm>
          <a:off x="3188790" y="1634684"/>
          <a:ext cx="612703" cy="7167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500" kern="1200"/>
        </a:p>
      </dsp:txBody>
      <dsp:txXfrm>
        <a:off x="3188790" y="1778033"/>
        <a:ext cx="428892" cy="430049"/>
      </dsp:txXfrm>
    </dsp:sp>
    <dsp:sp modelId="{95B55774-B863-498D-AC30-648056B6DED5}">
      <dsp:nvSpPr>
        <dsp:cNvPr id="0" name=""/>
        <dsp:cNvSpPr/>
      </dsp:nvSpPr>
      <dsp:spPr>
        <a:xfrm>
          <a:off x="4055823" y="1126025"/>
          <a:ext cx="2890109" cy="1734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latin typeface="Marianne" panose="02000000000000000000" pitchFamily="50" charset="0"/>
            </a:rPr>
            <a:t>2. Élaboration par le Gouvernement de </a:t>
          </a:r>
          <a:r>
            <a:rPr lang="fr-FR" sz="1900" b="1" kern="1200" dirty="0">
              <a:solidFill>
                <a:srgbClr val="C00000"/>
              </a:solidFill>
              <a:latin typeface="Marianne" panose="02000000000000000000" pitchFamily="50" charset="0"/>
            </a:rPr>
            <a:t>l’ordonnance</a:t>
          </a:r>
          <a:r>
            <a:rPr lang="fr-FR" sz="1900" kern="1200" dirty="0">
              <a:latin typeface="Marianne" panose="02000000000000000000" pitchFamily="50" charset="0"/>
            </a:rPr>
            <a:t> et publication de celle-ci</a:t>
          </a:r>
          <a:endParaRPr lang="fr-FR" sz="1900" kern="1200" dirty="0"/>
        </a:p>
      </dsp:txBody>
      <dsp:txXfrm>
        <a:off x="4106612" y="1176814"/>
        <a:ext cx="2788531" cy="1632487"/>
      </dsp:txXfrm>
    </dsp:sp>
    <dsp:sp modelId="{9650795A-E20F-4250-99CF-56250C35D3B4}">
      <dsp:nvSpPr>
        <dsp:cNvPr id="0" name=""/>
        <dsp:cNvSpPr/>
      </dsp:nvSpPr>
      <dsp:spPr>
        <a:xfrm>
          <a:off x="7234943" y="1634684"/>
          <a:ext cx="612703" cy="7167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500" kern="1200"/>
        </a:p>
      </dsp:txBody>
      <dsp:txXfrm>
        <a:off x="7234943" y="1778033"/>
        <a:ext cx="428892" cy="430049"/>
      </dsp:txXfrm>
    </dsp:sp>
    <dsp:sp modelId="{22E0C597-A9DE-434F-8393-84695F03DDF6}">
      <dsp:nvSpPr>
        <dsp:cNvPr id="0" name=""/>
        <dsp:cNvSpPr/>
      </dsp:nvSpPr>
      <dsp:spPr>
        <a:xfrm>
          <a:off x="8101976" y="1126025"/>
          <a:ext cx="2890109" cy="1734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latin typeface="Marianne" panose="02000000000000000000" pitchFamily="50" charset="0"/>
            </a:rPr>
            <a:t>3. Dépôt devant le parlement d’un projet de </a:t>
          </a:r>
          <a:r>
            <a:rPr lang="fr-FR" sz="1900" b="1" kern="1200" dirty="0">
              <a:solidFill>
                <a:srgbClr val="EEB500"/>
              </a:solidFill>
              <a:latin typeface="Marianne" panose="02000000000000000000" pitchFamily="50" charset="0"/>
            </a:rPr>
            <a:t>loi de ratification</a:t>
          </a:r>
          <a:endParaRPr lang="fr-FR" sz="1900" b="1" kern="1200" dirty="0">
            <a:solidFill>
              <a:srgbClr val="EEB500"/>
            </a:solidFill>
          </a:endParaRPr>
        </a:p>
      </dsp:txBody>
      <dsp:txXfrm>
        <a:off x="8152765" y="1176814"/>
        <a:ext cx="2788531" cy="16324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67546C-B41C-4013-AB4D-97A1FA4D6662}">
      <dsp:nvSpPr>
        <dsp:cNvPr id="0" name=""/>
        <dsp:cNvSpPr/>
      </dsp:nvSpPr>
      <dsp:spPr>
        <a:xfrm>
          <a:off x="2381" y="1146273"/>
          <a:ext cx="5308405" cy="76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latin typeface="Marianne" panose="02000000000000000000" pitchFamily="50" charset="0"/>
            </a:rPr>
            <a:t>Loi de ratification avec modifications de fond</a:t>
          </a:r>
          <a:endParaRPr lang="fr-FR" sz="1800" kern="1200" dirty="0"/>
        </a:p>
      </dsp:txBody>
      <dsp:txXfrm>
        <a:off x="24891" y="1168783"/>
        <a:ext cx="5263385" cy="723533"/>
      </dsp:txXfrm>
    </dsp:sp>
    <dsp:sp modelId="{6CC589D4-C65D-4F04-9937-7C8B2766EE0D}">
      <dsp:nvSpPr>
        <dsp:cNvPr id="0" name=""/>
        <dsp:cNvSpPr/>
      </dsp:nvSpPr>
      <dsp:spPr>
        <a:xfrm>
          <a:off x="533221" y="1914826"/>
          <a:ext cx="530840" cy="412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802"/>
              </a:lnTo>
              <a:lnTo>
                <a:pt x="530840" y="4128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9CD10-9F84-4AA3-AD80-9F20D8481E1F}">
      <dsp:nvSpPr>
        <dsp:cNvPr id="0" name=""/>
        <dsp:cNvSpPr/>
      </dsp:nvSpPr>
      <dsp:spPr>
        <a:xfrm>
          <a:off x="1064062" y="2046112"/>
          <a:ext cx="7254596" cy="563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latin typeface="Marianne" panose="02000000000000000000" pitchFamily="50" charset="0"/>
            </a:rPr>
            <a:t>Article 1</a:t>
          </a:r>
          <a:r>
            <a:rPr lang="fr-FR" sz="1000" kern="1200" baseline="30000" dirty="0">
              <a:latin typeface="Marianne" panose="02000000000000000000" pitchFamily="50" charset="0"/>
            </a:rPr>
            <a:t>er</a:t>
          </a:r>
          <a:r>
            <a:rPr lang="fr-FR" sz="1000" kern="1200" dirty="0">
              <a:latin typeface="Marianne" panose="02000000000000000000" pitchFamily="50" charset="0"/>
            </a:rPr>
            <a:t> – </a:t>
          </a:r>
          <a:r>
            <a:rPr lang="fr-FR" sz="1000" b="0" i="0" kern="1200" dirty="0">
              <a:latin typeface="Marianne" panose="02000000000000000000" pitchFamily="50" charset="0"/>
            </a:rPr>
            <a:t>L'ordonnance </a:t>
          </a:r>
          <a:r>
            <a:rPr lang="fr-FR" sz="1000" b="0" i="0" kern="1200" dirty="0" err="1">
              <a:latin typeface="Marianne" panose="02000000000000000000" pitchFamily="50" charset="0"/>
            </a:rPr>
            <a:t>n°XX</a:t>
          </a:r>
          <a:r>
            <a:rPr lang="fr-FR" sz="1000" b="0" i="0" kern="1200" dirty="0">
              <a:latin typeface="Marianne" panose="02000000000000000000" pitchFamily="50" charset="0"/>
            </a:rPr>
            <a:t> du XX/XX/XX portant partie législative du code de procédure pénale est ratifiée.</a:t>
          </a:r>
          <a:endParaRPr lang="fr-FR" sz="1000" kern="1200" dirty="0"/>
        </a:p>
      </dsp:txBody>
      <dsp:txXfrm>
        <a:off x="1080553" y="2062603"/>
        <a:ext cx="7221614" cy="530050"/>
      </dsp:txXfrm>
    </dsp:sp>
    <dsp:sp modelId="{8745B45B-4A67-465A-A53C-55A1F4C02E3B}">
      <dsp:nvSpPr>
        <dsp:cNvPr id="0" name=""/>
        <dsp:cNvSpPr/>
      </dsp:nvSpPr>
      <dsp:spPr>
        <a:xfrm>
          <a:off x="533221" y="1914826"/>
          <a:ext cx="530840" cy="1063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3003"/>
              </a:lnTo>
              <a:lnTo>
                <a:pt x="530840" y="10630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B2E04-5805-4EE1-88F7-844424BE1BE6}">
      <dsp:nvSpPr>
        <dsp:cNvPr id="0" name=""/>
        <dsp:cNvSpPr/>
      </dsp:nvSpPr>
      <dsp:spPr>
        <a:xfrm>
          <a:off x="1064062" y="2740431"/>
          <a:ext cx="7254596" cy="4747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latin typeface="Marianne" panose="02000000000000000000" pitchFamily="50" charset="0"/>
            </a:rPr>
            <a:t>Article 2 - </a:t>
          </a:r>
          <a:r>
            <a:rPr lang="fr-FR" sz="1000" b="0" i="0" kern="1200" dirty="0">
              <a:latin typeface="Marianne" panose="02000000000000000000" pitchFamily="50" charset="0"/>
            </a:rPr>
            <a:t>L'article XX du code de procédure pénale, dans sa rédaction résultant de l'ordonnance précitée, est ainsi modifié : « </a:t>
          </a:r>
          <a:r>
            <a:rPr lang="fr-FR" sz="1000" b="0" i="1" kern="1200" dirty="0">
              <a:latin typeface="Marianne" panose="02000000000000000000" pitchFamily="50" charset="0"/>
            </a:rPr>
            <a:t>Modification de fond.</a:t>
          </a:r>
          <a:r>
            <a:rPr lang="fr-FR" sz="1000" b="0" i="0" kern="1200" dirty="0">
              <a:latin typeface="Marianne" panose="02000000000000000000" pitchFamily="50" charset="0"/>
            </a:rPr>
            <a:t> »</a:t>
          </a:r>
          <a:endParaRPr lang="fr-FR" sz="1000" kern="1200" dirty="0"/>
        </a:p>
      </dsp:txBody>
      <dsp:txXfrm>
        <a:off x="1077968" y="2754337"/>
        <a:ext cx="7226784" cy="446986"/>
      </dsp:txXfrm>
    </dsp:sp>
    <dsp:sp modelId="{CF2BEBB2-3B1C-4044-9355-CA3377C13E40}">
      <dsp:nvSpPr>
        <dsp:cNvPr id="0" name=""/>
        <dsp:cNvSpPr/>
      </dsp:nvSpPr>
      <dsp:spPr>
        <a:xfrm>
          <a:off x="533221" y="1914826"/>
          <a:ext cx="530840" cy="1694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260"/>
              </a:lnTo>
              <a:lnTo>
                <a:pt x="530840" y="16942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9F7BF3-63C4-495C-9889-8682ECE3E052}">
      <dsp:nvSpPr>
        <dsp:cNvPr id="0" name=""/>
        <dsp:cNvSpPr/>
      </dsp:nvSpPr>
      <dsp:spPr>
        <a:xfrm>
          <a:off x="1064062" y="3346515"/>
          <a:ext cx="7254596" cy="525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latin typeface="Marianne" panose="02000000000000000000" pitchFamily="50" charset="0"/>
            </a:rPr>
            <a:t>Article 3 - </a:t>
          </a:r>
          <a:r>
            <a:rPr lang="fr-FR" sz="1000" b="0" i="0" kern="1200" dirty="0">
              <a:latin typeface="Marianne" panose="02000000000000000000" pitchFamily="50" charset="0"/>
            </a:rPr>
            <a:t>L'article XX du code de procédure pénale, dans sa rédaction résultant de l'ordonnance précitée, est ainsi complété : « </a:t>
          </a:r>
          <a:r>
            <a:rPr lang="fr-FR" sz="1000" b="0" i="1" kern="1200" dirty="0">
              <a:latin typeface="Marianne" panose="02000000000000000000" pitchFamily="50" charset="0"/>
            </a:rPr>
            <a:t>Ajout d’une disposition de fond.</a:t>
          </a:r>
          <a:r>
            <a:rPr lang="fr-FR" sz="1000" b="0" i="0" kern="1200" dirty="0">
              <a:latin typeface="Marianne" panose="02000000000000000000" pitchFamily="50" charset="0"/>
            </a:rPr>
            <a:t> »</a:t>
          </a:r>
          <a:endParaRPr lang="fr-FR" sz="1000" kern="1200" dirty="0"/>
        </a:p>
      </dsp:txBody>
      <dsp:txXfrm>
        <a:off x="1079443" y="3361896"/>
        <a:ext cx="7223834" cy="494381"/>
      </dsp:txXfrm>
    </dsp:sp>
    <dsp:sp modelId="{CB11710A-EB01-41EB-B41F-B9D483F5B080}">
      <dsp:nvSpPr>
        <dsp:cNvPr id="0" name=""/>
        <dsp:cNvSpPr/>
      </dsp:nvSpPr>
      <dsp:spPr>
        <a:xfrm>
          <a:off x="533221" y="1914826"/>
          <a:ext cx="530840" cy="2350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690"/>
              </a:lnTo>
              <a:lnTo>
                <a:pt x="530840" y="23506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F72CA3-79E1-435C-84DC-906F66341DA2}">
      <dsp:nvSpPr>
        <dsp:cNvPr id="0" name=""/>
        <dsp:cNvSpPr/>
      </dsp:nvSpPr>
      <dsp:spPr>
        <a:xfrm>
          <a:off x="1064062" y="4002944"/>
          <a:ext cx="7254596" cy="525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>
              <a:latin typeface="Marianne" panose="02000000000000000000" pitchFamily="50" charset="0"/>
            </a:rPr>
            <a:t>Article 4 - </a:t>
          </a:r>
          <a:r>
            <a:rPr lang="fr-FR" sz="1000" b="0" i="0" kern="1200" dirty="0">
              <a:latin typeface="Marianne" panose="02000000000000000000" pitchFamily="50" charset="0"/>
            </a:rPr>
            <a:t>L'article XX du code de procédure pénale, dans sa rédaction résultant de l'ordonnance précitée, est abrogé.</a:t>
          </a:r>
          <a:endParaRPr lang="fr-FR" sz="1000" kern="1200" dirty="0"/>
        </a:p>
      </dsp:txBody>
      <dsp:txXfrm>
        <a:off x="1079443" y="4018325"/>
        <a:ext cx="7223834" cy="494381"/>
      </dsp:txXfrm>
    </dsp:sp>
    <dsp:sp modelId="{A1858F90-846A-4B0D-93CD-8A7732B418EA}">
      <dsp:nvSpPr>
        <dsp:cNvPr id="0" name=""/>
        <dsp:cNvSpPr/>
      </dsp:nvSpPr>
      <dsp:spPr>
        <a:xfrm>
          <a:off x="533221" y="1914826"/>
          <a:ext cx="530840" cy="28821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2104"/>
              </a:lnTo>
              <a:lnTo>
                <a:pt x="530840" y="28821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2D7BF-360B-4A27-8181-C1B476247B1A}">
      <dsp:nvSpPr>
        <dsp:cNvPr id="0" name=""/>
        <dsp:cNvSpPr/>
      </dsp:nvSpPr>
      <dsp:spPr>
        <a:xfrm>
          <a:off x="1064062" y="4659374"/>
          <a:ext cx="2459042" cy="275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latin typeface="Marianne" panose="02000000000000000000" pitchFamily="50" charset="0"/>
            </a:rPr>
            <a:t>Article 5 – Etc…</a:t>
          </a:r>
        </a:p>
      </dsp:txBody>
      <dsp:txXfrm>
        <a:off x="1072120" y="4667432"/>
        <a:ext cx="2442926" cy="2589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498170-1A0B-45C6-8973-B84F698E812F}">
      <dsp:nvSpPr>
        <dsp:cNvPr id="0" name=""/>
        <dsp:cNvSpPr/>
      </dsp:nvSpPr>
      <dsp:spPr>
        <a:xfrm>
          <a:off x="1943816" y="2163306"/>
          <a:ext cx="2483983" cy="248398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latin typeface="Marianne" panose="02000000000000000000" pitchFamily="2" charset="0"/>
            </a:rPr>
            <a:t>Direction de projet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latin typeface="Marianne" panose="02000000000000000000" pitchFamily="2" charset="0"/>
            </a:rPr>
            <a:t>- 5 personnes DACG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latin typeface="Marianne" panose="02000000000000000000" pitchFamily="2" charset="0"/>
            </a:rPr>
            <a:t>- 4 intervenants extérieurs</a:t>
          </a:r>
        </a:p>
      </dsp:txBody>
      <dsp:txXfrm>
        <a:off x="2307587" y="2527077"/>
        <a:ext cx="1756441" cy="1756441"/>
      </dsp:txXfrm>
    </dsp:sp>
    <dsp:sp modelId="{8149FA29-096D-4F0B-95FF-58A7CACE9C34}">
      <dsp:nvSpPr>
        <dsp:cNvPr id="0" name=""/>
        <dsp:cNvSpPr/>
      </dsp:nvSpPr>
      <dsp:spPr>
        <a:xfrm>
          <a:off x="2088012" y="136189"/>
          <a:ext cx="2159994" cy="2159994"/>
        </a:xfrm>
        <a:prstGeom prst="ellipse">
          <a:avLst/>
        </a:prstGeom>
        <a:solidFill>
          <a:srgbClr val="FF0000">
            <a:alpha val="5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Marianne" panose="02000000000000000000" pitchFamily="2" charset="0"/>
            </a:rPr>
            <a:t>Comité Scientifique</a:t>
          </a:r>
        </a:p>
      </dsp:txBody>
      <dsp:txXfrm>
        <a:off x="2404336" y="452513"/>
        <a:ext cx="1527346" cy="1527346"/>
      </dsp:txXfrm>
    </dsp:sp>
    <dsp:sp modelId="{CBDEA6A3-8C8B-471B-998B-38C8FCE44618}">
      <dsp:nvSpPr>
        <dsp:cNvPr id="0" name=""/>
        <dsp:cNvSpPr/>
      </dsp:nvSpPr>
      <dsp:spPr>
        <a:xfrm>
          <a:off x="4177061" y="1783466"/>
          <a:ext cx="2159994" cy="2159994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Marianne" panose="02000000000000000000" pitchFamily="2" charset="0"/>
            </a:rPr>
            <a:t>Commission Supérieure de Codification</a:t>
          </a:r>
        </a:p>
      </dsp:txBody>
      <dsp:txXfrm>
        <a:off x="4493385" y="2099790"/>
        <a:ext cx="1527346" cy="1527346"/>
      </dsp:txXfrm>
    </dsp:sp>
    <dsp:sp modelId="{98D463C0-58D1-4D3C-A6DC-CB024210BD38}">
      <dsp:nvSpPr>
        <dsp:cNvPr id="0" name=""/>
        <dsp:cNvSpPr/>
      </dsp:nvSpPr>
      <dsp:spPr>
        <a:xfrm>
          <a:off x="3385972" y="4130438"/>
          <a:ext cx="2159994" cy="215999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Marianne" panose="02000000000000000000" pitchFamily="2" charset="0"/>
            </a:rPr>
            <a:t>Conseil d’</a:t>
          </a:r>
          <a:r>
            <a:rPr lang="fr-FR" sz="1600" kern="1200" dirty="0" err="1">
              <a:latin typeface="Marianne" panose="02000000000000000000" pitchFamily="2" charset="0"/>
            </a:rPr>
            <a:t>Etat</a:t>
          </a:r>
          <a:endParaRPr lang="fr-FR" sz="1600" kern="1200" dirty="0">
            <a:latin typeface="Marianne" panose="02000000000000000000" pitchFamily="2" charset="0"/>
          </a:endParaRPr>
        </a:p>
      </dsp:txBody>
      <dsp:txXfrm>
        <a:off x="3702296" y="4446762"/>
        <a:ext cx="1527346" cy="1527346"/>
      </dsp:txXfrm>
    </dsp:sp>
    <dsp:sp modelId="{82151FC1-0213-4C0B-931E-96E91348451D}">
      <dsp:nvSpPr>
        <dsp:cNvPr id="0" name=""/>
        <dsp:cNvSpPr/>
      </dsp:nvSpPr>
      <dsp:spPr>
        <a:xfrm>
          <a:off x="711394" y="3992650"/>
          <a:ext cx="2159994" cy="2159994"/>
        </a:xfrm>
        <a:prstGeom prst="ellipse">
          <a:avLst/>
        </a:prstGeom>
        <a:solidFill>
          <a:srgbClr val="7030A0">
            <a:alpha val="5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>
              <a:latin typeface="Marianne" panose="02000000000000000000" pitchFamily="2" charset="0"/>
            </a:rPr>
            <a:t>Conférences </a:t>
          </a:r>
          <a:r>
            <a:rPr lang="fr-FR" sz="1400" kern="1200" dirty="0">
              <a:latin typeface="Marianne" panose="02000000000000000000" pitchFamily="2" charset="0"/>
            </a:rPr>
            <a:t>et Organisations Syndicales et associations professionnelles</a:t>
          </a:r>
        </a:p>
      </dsp:txBody>
      <dsp:txXfrm>
        <a:off x="1027718" y="4308974"/>
        <a:ext cx="1527346" cy="1527346"/>
      </dsp:txXfrm>
    </dsp:sp>
    <dsp:sp modelId="{5A70585D-301C-4C69-AE50-897BE0CAFB50}">
      <dsp:nvSpPr>
        <dsp:cNvPr id="0" name=""/>
        <dsp:cNvSpPr/>
      </dsp:nvSpPr>
      <dsp:spPr>
        <a:xfrm>
          <a:off x="12" y="1719416"/>
          <a:ext cx="2159994" cy="2159994"/>
        </a:xfrm>
        <a:prstGeom prst="ellipse">
          <a:avLst/>
        </a:prstGeom>
        <a:solidFill>
          <a:srgbClr val="00B050">
            <a:alpha val="5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Marianne" panose="02000000000000000000" pitchFamily="2" charset="0"/>
            </a:rPr>
            <a:t>Comité Parlementaire</a:t>
          </a:r>
        </a:p>
      </dsp:txBody>
      <dsp:txXfrm>
        <a:off x="316336" y="2035740"/>
        <a:ext cx="1527346" cy="1527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>
              <a:latin typeface="Marianne" panose="02000000000000000000" pitchFamily="50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EDE8D-E833-4B29-9505-674E50EC5566}" type="datetimeFigureOut">
              <a:rPr lang="fr-FR" smtClean="0">
                <a:latin typeface="Marianne" panose="02000000000000000000" pitchFamily="50" charset="0"/>
              </a:rPr>
              <a:t>29/04/2025</a:t>
            </a:fld>
            <a:endParaRPr lang="fr-FR" dirty="0">
              <a:latin typeface="Marianne" panose="02000000000000000000" pitchFamily="50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>
              <a:latin typeface="Marianne" panose="02000000000000000000" pitchFamily="50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56ECE-7897-42A2-814A-CFF7D8A5FC3B}" type="slidenum">
              <a:rPr lang="fr-FR" smtClean="0">
                <a:latin typeface="Marianne" panose="02000000000000000000" pitchFamily="50" charset="0"/>
              </a:rPr>
              <a:t>‹N°›</a:t>
            </a:fld>
            <a:endParaRPr lang="fr-FR" dirty="0"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683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arianne" panose="02000000000000000000" pitchFamily="50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arianne" panose="02000000000000000000" pitchFamily="50" charset="0"/>
              </a:defRPr>
            </a:lvl1pPr>
          </a:lstStyle>
          <a:p>
            <a:fld id="{27A4EA00-45B5-4FFC-9E1D-5749DFEBED47}" type="datetimeFigureOut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arianne" panose="02000000000000000000" pitchFamily="50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arianne" panose="02000000000000000000" pitchFamily="50" charset="0"/>
              </a:defRPr>
            </a:lvl1pPr>
          </a:lstStyle>
          <a:p>
            <a:fld id="{9554935A-6D9A-4EED-8556-9EAA6290D18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5733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arianne" panose="02000000000000000000" pitchFamily="50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arianne" panose="02000000000000000000" pitchFamily="50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arianne" panose="02000000000000000000" pitchFamily="50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arianne" panose="02000000000000000000" pitchFamily="50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arianne" panose="02000000000000000000" pitchFamily="50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59691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7392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28840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27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3490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28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51243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29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0343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32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73048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34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43911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35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119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1707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4597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8301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1168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2901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1994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520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4935A-6D9A-4EED-8556-9EAA6290D18D}" type="slidenum">
              <a:rPr lang="fr-FR" smtClean="0"/>
              <a:pPr/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7079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1400" y="3195638"/>
            <a:ext cx="10515600" cy="28114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372600" y="6275387"/>
            <a:ext cx="2184400" cy="365125"/>
          </a:xfrm>
        </p:spPr>
        <p:txBody>
          <a:bodyPr/>
          <a:lstStyle/>
          <a:p>
            <a:fld id="{814AE76A-CCAE-450A-A196-254BA613D7DF}" type="datetime1">
              <a:rPr lang="fr-FR" smtClean="0"/>
              <a:t>29/04/2025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41400" y="6288088"/>
            <a:ext cx="52070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Marianne" panose="02000000000000000000" pitchFamily="50" charset="0"/>
              </a:defRPr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38900" y="6275387"/>
            <a:ext cx="2743200" cy="365125"/>
          </a:xfrm>
        </p:spPr>
        <p:txBody>
          <a:bodyPr/>
          <a:lstStyle/>
          <a:p>
            <a:fld id="{4DC55ED6-D5D4-472E-A9D0-32CC1ED3891E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041400" y="2276475"/>
            <a:ext cx="10515600" cy="619125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Marianne" panose="02000000000000000000" pitchFamily="50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5775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1C43B-3F47-415C-8CE3-AB801724A2D8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113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03CE49-ACA9-4DB9-B47C-2BC9FD950EE8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989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EF9717-63DF-48F2-A737-3033ACB35539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4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145E3D-2BB6-4725-A484-D87F9B6B7488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986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36A284-6911-4EBD-9622-88164D3197EC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026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328C9-BC0C-40FA-B663-C4008F07735E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331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1400" y="3195638"/>
            <a:ext cx="10515600" cy="28114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372600" y="6275387"/>
            <a:ext cx="2184400" cy="365125"/>
          </a:xfrm>
        </p:spPr>
        <p:txBody>
          <a:bodyPr/>
          <a:lstStyle/>
          <a:p>
            <a:fld id="{FB9E9314-E7CB-42F5-B0C8-EE875E4BA242}" type="datetime1">
              <a:rPr lang="fr-FR" smtClean="0"/>
              <a:t>29/04/2025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41400" y="6288088"/>
            <a:ext cx="52070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Marianne" panose="02000000000000000000" pitchFamily="50" charset="0"/>
              </a:defRPr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38900" y="6275387"/>
            <a:ext cx="2743200" cy="365125"/>
          </a:xfrm>
        </p:spPr>
        <p:txBody>
          <a:bodyPr/>
          <a:lstStyle/>
          <a:p>
            <a:fld id="{4DC55ED6-D5D4-472E-A9D0-32CC1ED3891E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041400" y="2276475"/>
            <a:ext cx="10515600" cy="619125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Marianne" panose="02000000000000000000" pitchFamily="50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87483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54100" y="252134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54100" y="3990181"/>
            <a:ext cx="10515600" cy="2082801"/>
          </a:xfrm>
        </p:spPr>
        <p:txBody>
          <a:bodyPr/>
          <a:lstStyle>
            <a:lvl1pPr>
              <a:defRPr/>
            </a:lvl1pPr>
            <a:lvl2pPr>
              <a:defRPr>
                <a:latin typeface="Marianne" panose="02000000000000000000" pitchFamily="50" charset="0"/>
              </a:defRPr>
            </a:lvl2pPr>
            <a:lvl3pPr>
              <a:defRPr>
                <a:latin typeface="Marianne" panose="02000000000000000000" pitchFamily="50" charset="0"/>
              </a:defRPr>
            </a:lvl3pPr>
            <a:lvl4pPr>
              <a:defRPr>
                <a:latin typeface="Marianne" panose="02000000000000000000" pitchFamily="50" charset="0"/>
              </a:defRPr>
            </a:lvl4pPr>
            <a:lvl5pPr>
              <a:defRPr>
                <a:latin typeface="Marianne" panose="02000000000000000000" pitchFamily="50" charset="0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639300" y="6356350"/>
            <a:ext cx="1930400" cy="365125"/>
          </a:xfrm>
        </p:spPr>
        <p:txBody>
          <a:bodyPr/>
          <a:lstStyle>
            <a:lvl1pPr algn="r">
              <a:defRPr/>
            </a:lvl1pPr>
          </a:lstStyle>
          <a:p>
            <a:fld id="{5735A436-4C40-4D7D-BB9C-890E937DC33F}" type="datetime1">
              <a:rPr lang="fr-FR" smtClean="0"/>
              <a:t>29/04/2025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54100" y="6356350"/>
            <a:ext cx="49403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Marianne" panose="02000000000000000000" pitchFamily="50" charset="0"/>
              </a:defRPr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311900" y="6356350"/>
            <a:ext cx="2743200" cy="365125"/>
          </a:xfrm>
        </p:spPr>
        <p:txBody>
          <a:bodyPr/>
          <a:lstStyle/>
          <a:p>
            <a:fld id="{4DC55ED6-D5D4-472E-A9D0-32CC1ED389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854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B07024-920A-4EA7-AB51-4273C5B4A5BB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318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6200" y="500062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0F07C4-8C22-40C3-991C-544441702030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293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32E252-5309-4371-BB4D-BDFC57878EC9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450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9F23A9-CD88-4645-A05E-297C2705605C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63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BDBBAF-FD89-49FC-828F-1906709EFAB3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66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BC3694-AAC8-4E37-BB19-DC4268B66BCD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543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2400299"/>
            <a:ext cx="10515600" cy="2082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Titre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r>
              <a:rPr lang="fr-FR" dirty="0"/>
              <a:t>Sous-titre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734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Marianne" panose="02000000000000000000" pitchFamily="50" charset="0"/>
              </a:defRPr>
            </a:lvl1pPr>
          </a:lstStyle>
          <a:p>
            <a:fld id="{1F5E460E-0D7B-48EB-843C-A149F2754875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arianne" panose="02000000000000000000" pitchFamily="50" charset="0"/>
              </a:defRPr>
            </a:lvl1pPr>
          </a:lstStyle>
          <a:p>
            <a:fld id="{4DC55ED6-D5D4-472E-A9D0-32CC1ED3891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2301" y="438627"/>
            <a:ext cx="1813035" cy="147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96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</p:sldLayoutIdLst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000" b="1" kern="1200">
          <a:solidFill>
            <a:schemeClr val="tx1"/>
          </a:solidFill>
          <a:latin typeface="Marianne" panose="02000000000000000000" pitchFamily="50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93800" y="201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334500" y="6359525"/>
            <a:ext cx="2019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  <a:latin typeface="Marianne" panose="02000000000000000000" pitchFamily="50" charset="0"/>
                <a:cs typeface="Arial" panose="020B0604020202020204" pitchFamily="34" charset="0"/>
              </a:defRPr>
            </a:lvl1pPr>
          </a:lstStyle>
          <a:p>
            <a:fld id="{F4F328C9-BC0C-40FA-B663-C4008F07735E}" type="datetime1">
              <a:rPr lang="fr-FR" smtClean="0"/>
              <a:pPr/>
              <a:t>29/04/2025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38200" y="6367463"/>
            <a:ext cx="47625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  <a:latin typeface="Marianne" panose="02000000000000000000" pitchFamily="50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Direction des affaires criminelles et des grâces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096000" y="635952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arianne" panose="02000000000000000000" pitchFamily="50" charset="0"/>
                <a:cs typeface="Arial" panose="020B0604020202020204" pitchFamily="34" charset="0"/>
              </a:defRPr>
            </a:lvl1pPr>
          </a:lstStyle>
          <a:p>
            <a:fld id="{B41AEA73-7C19-41D8-B0DB-4A602281AE9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972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4" r:id="rId12"/>
  </p:sldLayoutIdLst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arianne" panose="020000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arianne" panose="020000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arianne" panose="020000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arianne" panose="020000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arianne" panose="020000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639961" y="229328"/>
            <a:ext cx="8731045" cy="368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912437" y="1045100"/>
            <a:ext cx="9020620" cy="4617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000" dirty="0">
              <a:solidFill>
                <a:srgbClr val="002060"/>
              </a:solidFill>
              <a:latin typeface="Marianne ExtraBold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000" dirty="0">
              <a:solidFill>
                <a:srgbClr val="002060"/>
              </a:solidFill>
              <a:latin typeface="Marianne ExtraBold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3000" dirty="0">
                <a:solidFill>
                  <a:srgbClr val="002060"/>
                </a:solidFill>
                <a:latin typeface="Marianne ExtraBold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RÉÉCRITURE DU CODE DE PROCEDURE PENALE</a:t>
            </a:r>
          </a:p>
          <a:p>
            <a:pPr algn="ctr"/>
            <a:endParaRPr lang="fr-FR" sz="2600" dirty="0">
              <a:solidFill>
                <a:srgbClr val="002060"/>
              </a:solidFill>
              <a:latin typeface="Marianne ExtraBold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2600" dirty="0">
                <a:solidFill>
                  <a:srgbClr val="002060"/>
                </a:solidFill>
                <a:latin typeface="Marianne ExtraBold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Point d’étape - Avril 2025</a:t>
            </a:r>
            <a:r>
              <a:rPr lang="fr-FR" sz="3000" dirty="0">
                <a:solidFill>
                  <a:srgbClr val="002060"/>
                </a:solidFill>
                <a:latin typeface="Marianne ExtraBold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4000" dirty="0">
              <a:solidFill>
                <a:srgbClr val="002060"/>
              </a:solidFill>
              <a:effectLst/>
              <a:latin typeface="Marianne ExtraBold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solidFill>
                  <a:srgbClr val="002060"/>
                </a:solidFill>
                <a:effectLst/>
                <a:latin typeface="Marianne ExtraBold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b="1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400" b="1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3844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553F082-02A5-4DCA-8EFE-56ED922A0435}"/>
              </a:ext>
            </a:extLst>
          </p:cNvPr>
          <p:cNvSpPr txBox="1"/>
          <p:nvPr/>
        </p:nvSpPr>
        <p:spPr>
          <a:xfrm>
            <a:off x="1043049" y="2372530"/>
            <a:ext cx="101059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b="1" dirty="0">
                <a:solidFill>
                  <a:srgbClr val="002060"/>
                </a:solidFill>
                <a:latin typeface="Marianne" panose="02000000000000000000" pitchFamily="2" charset="0"/>
              </a:rPr>
              <a:t>Il était envisagé initialement de ne pas faire de </a:t>
            </a:r>
            <a:r>
              <a:rPr lang="fr-FR" sz="3200" b="1" dirty="0">
                <a:solidFill>
                  <a:srgbClr val="FF0000"/>
                </a:solidFill>
                <a:latin typeface="Marianne" panose="02000000000000000000" pitchFamily="2" charset="0"/>
              </a:rPr>
              <a:t>ratification  « sèche ».</a:t>
            </a:r>
            <a:endParaRPr lang="fr-FR" sz="32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endParaRPr lang="fr-FR" sz="32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3200" b="1" dirty="0">
                <a:solidFill>
                  <a:srgbClr val="002060"/>
                </a:solidFill>
                <a:latin typeface="Marianne" panose="02000000000000000000" pitchFamily="2" charset="0"/>
              </a:rPr>
              <a:t>Cette option n’est cependant plus écartée.</a:t>
            </a:r>
          </a:p>
          <a:p>
            <a:pPr algn="just"/>
            <a:endParaRPr lang="fr-FR" sz="32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3200" b="1" dirty="0">
                <a:solidFill>
                  <a:srgbClr val="002060"/>
                </a:solidFill>
                <a:latin typeface="Marianne" panose="02000000000000000000" pitchFamily="2" charset="0"/>
              </a:rPr>
              <a:t>Les mesures de simplifications pourraient être réduites au strict minimum, ou portées par un autre vecteur.</a:t>
            </a:r>
          </a:p>
          <a:p>
            <a:pPr algn="just"/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39D67B5-AD61-4AFE-934A-DFEB11984230}"/>
              </a:ext>
            </a:extLst>
          </p:cNvPr>
          <p:cNvSpPr txBox="1"/>
          <p:nvPr/>
        </p:nvSpPr>
        <p:spPr>
          <a:xfrm>
            <a:off x="9184341" y="376518"/>
            <a:ext cx="25490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solidFill>
                  <a:schemeClr val="accent5">
                    <a:lumMod val="50000"/>
                  </a:schemeClr>
                </a:solidFill>
                <a:latin typeface="Marianne ExtraBold" panose="02000000000000000000" pitchFamily="2" charset="0"/>
              </a:rPr>
              <a:t>Ratification</a:t>
            </a:r>
          </a:p>
        </p:txBody>
      </p:sp>
    </p:spTree>
    <p:extLst>
      <p:ext uri="{BB962C8B-B14F-4D97-AF65-F5344CB8AC3E}">
        <p14:creationId xmlns:p14="http://schemas.microsoft.com/office/powerpoint/2010/main" val="112247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e libre 8"/>
          <p:cNvSpPr/>
          <p:nvPr/>
        </p:nvSpPr>
        <p:spPr>
          <a:xfrm>
            <a:off x="471156" y="3271146"/>
            <a:ext cx="145735" cy="54650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46509"/>
                </a:lnTo>
                <a:lnTo>
                  <a:pt x="145735" y="546509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5" name="Groupe 44"/>
          <p:cNvGrpSpPr/>
          <p:nvPr/>
        </p:nvGrpSpPr>
        <p:grpSpPr>
          <a:xfrm>
            <a:off x="310896" y="2459736"/>
            <a:ext cx="2880360" cy="2427568"/>
            <a:chOff x="310896" y="2459736"/>
            <a:chExt cx="2880360" cy="2427568"/>
          </a:xfrm>
        </p:grpSpPr>
        <p:sp>
          <p:nvSpPr>
            <p:cNvPr id="8" name="Forme libre 7"/>
            <p:cNvSpPr/>
            <p:nvPr/>
          </p:nvSpPr>
          <p:spPr>
            <a:xfrm>
              <a:off x="310896" y="2459736"/>
              <a:ext cx="2880360" cy="811409"/>
            </a:xfrm>
            <a:custGeom>
              <a:avLst/>
              <a:gdLst>
                <a:gd name="connsiteX0" fmla="*/ 0 w 1457359"/>
                <a:gd name="connsiteY0" fmla="*/ 72868 h 728679"/>
                <a:gd name="connsiteX1" fmla="*/ 72868 w 1457359"/>
                <a:gd name="connsiteY1" fmla="*/ 0 h 728679"/>
                <a:gd name="connsiteX2" fmla="*/ 1384491 w 1457359"/>
                <a:gd name="connsiteY2" fmla="*/ 0 h 728679"/>
                <a:gd name="connsiteX3" fmla="*/ 1457359 w 1457359"/>
                <a:gd name="connsiteY3" fmla="*/ 72868 h 728679"/>
                <a:gd name="connsiteX4" fmla="*/ 1457359 w 1457359"/>
                <a:gd name="connsiteY4" fmla="*/ 655811 h 728679"/>
                <a:gd name="connsiteX5" fmla="*/ 1384491 w 1457359"/>
                <a:gd name="connsiteY5" fmla="*/ 728679 h 728679"/>
                <a:gd name="connsiteX6" fmla="*/ 72868 w 1457359"/>
                <a:gd name="connsiteY6" fmla="*/ 728679 h 728679"/>
                <a:gd name="connsiteX7" fmla="*/ 0 w 1457359"/>
                <a:gd name="connsiteY7" fmla="*/ 655811 h 728679"/>
                <a:gd name="connsiteX8" fmla="*/ 0 w 1457359"/>
                <a:gd name="connsiteY8" fmla="*/ 72868 h 72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7359" h="728679">
                  <a:moveTo>
                    <a:pt x="0" y="72868"/>
                  </a:moveTo>
                  <a:cubicBezTo>
                    <a:pt x="0" y="32624"/>
                    <a:pt x="32624" y="0"/>
                    <a:pt x="72868" y="0"/>
                  </a:cubicBezTo>
                  <a:lnTo>
                    <a:pt x="1384491" y="0"/>
                  </a:lnTo>
                  <a:cubicBezTo>
                    <a:pt x="1424735" y="0"/>
                    <a:pt x="1457359" y="32624"/>
                    <a:pt x="1457359" y="72868"/>
                  </a:cubicBezTo>
                  <a:lnTo>
                    <a:pt x="1457359" y="655811"/>
                  </a:lnTo>
                  <a:cubicBezTo>
                    <a:pt x="1457359" y="696055"/>
                    <a:pt x="1424735" y="728679"/>
                    <a:pt x="1384491" y="728679"/>
                  </a:cubicBezTo>
                  <a:lnTo>
                    <a:pt x="72868" y="728679"/>
                  </a:lnTo>
                  <a:cubicBezTo>
                    <a:pt x="32624" y="728679"/>
                    <a:pt x="0" y="696055"/>
                    <a:pt x="0" y="655811"/>
                  </a:cubicBezTo>
                  <a:lnTo>
                    <a:pt x="0" y="72868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48012" tIns="39122" rIns="48012" bIns="39122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kern="1200" dirty="0">
                  <a:latin typeface="Marianne" panose="02000000000000000000" pitchFamily="50" charset="0"/>
                </a:rPr>
                <a:t>Loi de ratification « sèche »</a:t>
              </a: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616892" y="3453316"/>
              <a:ext cx="2510356" cy="1433988"/>
            </a:xfrm>
            <a:custGeom>
              <a:avLst/>
              <a:gdLst>
                <a:gd name="connsiteX0" fmla="*/ 0 w 1165887"/>
                <a:gd name="connsiteY0" fmla="*/ 72868 h 728679"/>
                <a:gd name="connsiteX1" fmla="*/ 72868 w 1165887"/>
                <a:gd name="connsiteY1" fmla="*/ 0 h 728679"/>
                <a:gd name="connsiteX2" fmla="*/ 1093019 w 1165887"/>
                <a:gd name="connsiteY2" fmla="*/ 0 h 728679"/>
                <a:gd name="connsiteX3" fmla="*/ 1165887 w 1165887"/>
                <a:gd name="connsiteY3" fmla="*/ 72868 h 728679"/>
                <a:gd name="connsiteX4" fmla="*/ 1165887 w 1165887"/>
                <a:gd name="connsiteY4" fmla="*/ 655811 h 728679"/>
                <a:gd name="connsiteX5" fmla="*/ 1093019 w 1165887"/>
                <a:gd name="connsiteY5" fmla="*/ 728679 h 728679"/>
                <a:gd name="connsiteX6" fmla="*/ 72868 w 1165887"/>
                <a:gd name="connsiteY6" fmla="*/ 728679 h 728679"/>
                <a:gd name="connsiteX7" fmla="*/ 0 w 1165887"/>
                <a:gd name="connsiteY7" fmla="*/ 655811 h 728679"/>
                <a:gd name="connsiteX8" fmla="*/ 0 w 1165887"/>
                <a:gd name="connsiteY8" fmla="*/ 72868 h 72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65887" h="728679">
                  <a:moveTo>
                    <a:pt x="0" y="72868"/>
                  </a:moveTo>
                  <a:cubicBezTo>
                    <a:pt x="0" y="32624"/>
                    <a:pt x="32624" y="0"/>
                    <a:pt x="72868" y="0"/>
                  </a:cubicBezTo>
                  <a:lnTo>
                    <a:pt x="1093019" y="0"/>
                  </a:lnTo>
                  <a:cubicBezTo>
                    <a:pt x="1133263" y="0"/>
                    <a:pt x="1165887" y="32624"/>
                    <a:pt x="1165887" y="72868"/>
                  </a:cubicBezTo>
                  <a:lnTo>
                    <a:pt x="1165887" y="655811"/>
                  </a:lnTo>
                  <a:cubicBezTo>
                    <a:pt x="1165887" y="696055"/>
                    <a:pt x="1133263" y="728679"/>
                    <a:pt x="1093019" y="728679"/>
                  </a:cubicBezTo>
                  <a:lnTo>
                    <a:pt x="72868" y="728679"/>
                  </a:lnTo>
                  <a:cubicBezTo>
                    <a:pt x="32624" y="728679"/>
                    <a:pt x="0" y="696055"/>
                    <a:pt x="0" y="655811"/>
                  </a:cubicBezTo>
                  <a:lnTo>
                    <a:pt x="0" y="72868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677" tIns="30232" rIns="34677" bIns="30232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latin typeface="Marianne" panose="02000000000000000000" pitchFamily="50" charset="0"/>
                </a:rPr>
                <a:t>Article 1</a:t>
              </a:r>
              <a:r>
                <a:rPr lang="fr-FR" sz="1600" kern="1200" baseline="30000" dirty="0">
                  <a:latin typeface="Marianne" panose="02000000000000000000" pitchFamily="50" charset="0"/>
                </a:rPr>
                <a:t>er</a:t>
              </a:r>
              <a:r>
                <a:rPr lang="fr-FR" sz="1600" kern="1200" dirty="0">
                  <a:latin typeface="Marianne" panose="02000000000000000000" pitchFamily="50" charset="0"/>
                </a:rPr>
                <a:t> – </a:t>
              </a:r>
              <a:r>
                <a:rPr lang="fr-FR" sz="1600" b="0" i="0" kern="1200" dirty="0">
                  <a:latin typeface="Marianne" panose="02000000000000000000" pitchFamily="50" charset="0"/>
                </a:rPr>
                <a:t>L'ordonnance </a:t>
              </a:r>
              <a:r>
                <a:rPr lang="fr-FR" sz="1600" b="0" i="0" kern="1200" dirty="0" err="1">
                  <a:latin typeface="Marianne" panose="02000000000000000000" pitchFamily="50" charset="0"/>
                </a:rPr>
                <a:t>n°XX</a:t>
              </a:r>
              <a:r>
                <a:rPr lang="fr-FR" sz="1600" b="0" i="0" kern="1200" dirty="0">
                  <a:latin typeface="Marianne" panose="02000000000000000000" pitchFamily="50" charset="0"/>
                </a:rPr>
                <a:t> du XX/XX/XX portant partie législative du code de procédure pénale est ratifiée.</a:t>
              </a:r>
              <a:endParaRPr lang="fr-FR" sz="1600" kern="1200" dirty="0">
                <a:latin typeface="Marianne" panose="02000000000000000000" pitchFamily="50" charset="0"/>
              </a:endParaRPr>
            </a:p>
          </p:txBody>
        </p:sp>
      </p:grpSp>
      <p:graphicFrame>
        <p:nvGraphicFramePr>
          <p:cNvPr id="64" name="Diagramme 63"/>
          <p:cNvGraphicFramePr/>
          <p:nvPr/>
        </p:nvGraphicFramePr>
        <p:xfrm>
          <a:off x="3502152" y="777240"/>
          <a:ext cx="8321040" cy="6080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C123DD11-4D02-4B4A-A08F-AA7D5B681BCA}"/>
              </a:ext>
            </a:extLst>
          </p:cNvPr>
          <p:cNvSpPr txBox="1"/>
          <p:nvPr/>
        </p:nvSpPr>
        <p:spPr>
          <a:xfrm>
            <a:off x="6001413" y="201431"/>
            <a:ext cx="5821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dirty="0">
                <a:solidFill>
                  <a:srgbClr val="002060"/>
                </a:solidFill>
                <a:latin typeface="Marianne ExtraBold" panose="02000000000000000000" pitchFamily="2" charset="0"/>
              </a:rPr>
              <a:t>Différence entre ratification sèche et ratification avec modifications</a:t>
            </a:r>
          </a:p>
        </p:txBody>
      </p:sp>
    </p:spTree>
    <p:extLst>
      <p:ext uri="{BB962C8B-B14F-4D97-AF65-F5344CB8AC3E}">
        <p14:creationId xmlns:p14="http://schemas.microsoft.com/office/powerpoint/2010/main" val="358400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03398" y="2732992"/>
            <a:ext cx="6985204" cy="1392015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Modalités et calendrier des travaux de réécriture</a:t>
            </a:r>
            <a:endParaRPr lang="fr-FR" sz="4000" dirty="0">
              <a:solidFill>
                <a:srgbClr val="00206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22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e 6"/>
          <p:cNvGraphicFramePr/>
          <p:nvPr/>
        </p:nvGraphicFramePr>
        <p:xfrm>
          <a:off x="3112851" y="0"/>
          <a:ext cx="6371617" cy="6356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7518807" y="398291"/>
            <a:ext cx="45162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23 membres de tous horizons juridiques et judiciaires qui examinent, modifient et valident les propositions DPCPP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Réunions mensuelles avec la DPCPP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500" dirty="0">
                <a:solidFill>
                  <a:srgbClr val="00B0F0"/>
                </a:solidFill>
                <a:latin typeface="Calibri" panose="020F0502020204030204"/>
              </a:rPr>
              <a:t>22 réunions depuis janvier 2023, 2 réunions restantes</a:t>
            </a:r>
            <a:endParaRPr kumimoji="0" lang="fr-FR" sz="15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493566" y="2475919"/>
            <a:ext cx="26984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Avis sur la structure et le</a:t>
            </a:r>
            <a:r>
              <a:rPr kumimoji="0" lang="fr-FR" sz="1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contenu du NCPP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prstClr val="black"/>
                </a:solidFill>
                <a:latin typeface="Calibri" panose="020F0502020204030204"/>
              </a:rPr>
              <a:t>Réunion trimestrielles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srgbClr val="00B0F0"/>
                </a:solidFill>
                <a:latin typeface="Calibri" panose="020F0502020204030204"/>
              </a:rPr>
              <a:t>7 réunions depuis février 2024, 2 réunions restantes</a:t>
            </a:r>
            <a:endParaRPr lang="fr-FR" sz="1600" dirty="0">
              <a:solidFill>
                <a:srgbClr val="00B0F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619626" y="4597661"/>
            <a:ext cx="32283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Avis 28 mars 2024 sur structure NCPP (plan à 4 niveaux)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Saisines officieuses dès juillet 2024</a:t>
            </a:r>
            <a:endParaRPr lang="fr-FR" sz="1600" dirty="0">
              <a:latin typeface="Calibri" panose="020F0502020204030204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Saisine officielle 31 juillet </a:t>
            </a:r>
            <a:r>
              <a:rPr lang="fr-FR" sz="1600" dirty="0">
                <a:solidFill>
                  <a:srgbClr val="00B0F0"/>
                </a:solidFill>
              </a:rPr>
              <a:t>2025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49308" y="5213214"/>
            <a:ext cx="30413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prstClr val="black"/>
                </a:solidFill>
              </a:rPr>
              <a:t>Ont été consultées sur le plan et la 1</a:t>
            </a:r>
            <a:r>
              <a:rPr lang="fr-FR" sz="1600" baseline="30000" dirty="0">
                <a:solidFill>
                  <a:prstClr val="black"/>
                </a:solidFill>
              </a:rPr>
              <a:t>ère</a:t>
            </a:r>
            <a:r>
              <a:rPr lang="fr-FR" sz="1600" dirty="0">
                <a:solidFill>
                  <a:prstClr val="black"/>
                </a:solidFill>
              </a:rPr>
              <a:t> partie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srgbClr val="00B0F0"/>
                </a:solidFill>
              </a:rPr>
              <a:t>Consultation en cours sur les 2</a:t>
            </a:r>
            <a:r>
              <a:rPr lang="fr-FR" sz="1600" baseline="30000" dirty="0">
                <a:solidFill>
                  <a:srgbClr val="00B0F0"/>
                </a:solidFill>
              </a:rPr>
              <a:t>ème</a:t>
            </a:r>
            <a:r>
              <a:rPr lang="fr-FR" sz="1600" dirty="0">
                <a:solidFill>
                  <a:srgbClr val="00B0F0"/>
                </a:solidFill>
              </a:rPr>
              <a:t> et 3</a:t>
            </a:r>
            <a:r>
              <a:rPr lang="fr-FR" sz="1600" baseline="30000" dirty="0">
                <a:solidFill>
                  <a:srgbClr val="00B0F0"/>
                </a:solidFill>
              </a:rPr>
              <a:t>ème</a:t>
            </a:r>
            <a:r>
              <a:rPr lang="fr-FR" sz="1600" dirty="0">
                <a:solidFill>
                  <a:srgbClr val="00B0F0"/>
                </a:solidFill>
              </a:rPr>
              <a:t> parties</a:t>
            </a:r>
            <a:endParaRPr lang="fr-FR" sz="1600" dirty="0">
              <a:solidFill>
                <a:prstClr val="black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65371" y="1783422"/>
            <a:ext cx="29474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 principe, réunions trimestrielles de suivi des travaux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prstClr val="black"/>
                </a:solidFill>
              </a:rPr>
              <a:t>Avant dissolution : 9 sénateurs, 11 députés,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seule réunion 23 mai 2024</a:t>
            </a:r>
          </a:p>
          <a:p>
            <a:pPr lvl="0" algn="just">
              <a:defRPr/>
            </a:pPr>
            <a:r>
              <a:rPr lang="fr-FR" sz="1600" b="1" dirty="0">
                <a:solidFill>
                  <a:prstClr val="black"/>
                </a:solidFill>
                <a:latin typeface="Calibri" panose="020F0502020204030204"/>
              </a:rPr>
              <a:t>      (avec seulement 6 présents)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srgbClr val="00B0F0"/>
                </a:solidFill>
              </a:rPr>
              <a:t>Relance du Sénat et de l’AN pour le reconstituer afin de présenter le projet devant les commissions des lois</a:t>
            </a:r>
          </a:p>
        </p:txBody>
      </p:sp>
    </p:spTree>
    <p:extLst>
      <p:ext uri="{BB962C8B-B14F-4D97-AF65-F5344CB8AC3E}">
        <p14:creationId xmlns:p14="http://schemas.microsoft.com/office/powerpoint/2010/main" val="119621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B498170-1A0B-45C6-8973-B84F698E81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149FA29-096D-4F0B-95FF-58A7CACE9C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BDEA6A3-8C8B-471B-998B-38C8FCE446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8D463C0-58D1-4D3C-A6DC-CB024210BD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2151FC1-0213-4C0B-931E-96E913484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A70585D-301C-4C69-AE50-897BE0CAFB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  <p:bldP spid="5" grpId="0"/>
      <p:bldP spid="8" grpId="0"/>
      <p:bldP spid="9" grpId="0"/>
      <p:bldP spid="10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60F7DA1-C3B9-4C97-B30C-95E18D5BB5CF}"/>
              </a:ext>
            </a:extLst>
          </p:cNvPr>
          <p:cNvSpPr txBox="1"/>
          <p:nvPr/>
        </p:nvSpPr>
        <p:spPr>
          <a:xfrm>
            <a:off x="3401732" y="141881"/>
            <a:ext cx="6798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u="sng" dirty="0">
                <a:solidFill>
                  <a:schemeClr val="accent5">
                    <a:lumMod val="50000"/>
                  </a:schemeClr>
                </a:solidFill>
                <a:latin typeface="Marianne" panose="02000000000000000000" pitchFamily="2" charset="0"/>
              </a:rPr>
              <a:t>Travail avec le CE jusqu’au 31 juillet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8901681-169A-471B-999A-293FBD58C857}"/>
              </a:ext>
            </a:extLst>
          </p:cNvPr>
          <p:cNvSpPr txBox="1"/>
          <p:nvPr/>
        </p:nvSpPr>
        <p:spPr>
          <a:xfrm>
            <a:off x="2391319" y="852802"/>
            <a:ext cx="881953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Transmission officieuse au Conseil d’Etat, pour examen préalable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Parties 1 et 2 examinées par le CE avec note d’étape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Partie 3 en cours d’examen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indent="1071563"/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Partie 4 fin avril</a:t>
            </a:r>
          </a:p>
          <a:p>
            <a:pPr indent="1071563"/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Partie 5 en mai</a:t>
            </a:r>
          </a:p>
          <a:p>
            <a:pPr indent="1071563"/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Partie 6 en juin</a:t>
            </a:r>
          </a:p>
          <a:p>
            <a:pPr indent="1071563"/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Parties 7 et 8 début juillet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RIM de validation du projet d’ordonnance </a:t>
            </a:r>
            <a:r>
              <a:rPr lang="fr-FR" sz="2400" b="1" dirty="0">
                <a:solidFill>
                  <a:srgbClr val="FF0000"/>
                </a:solidFill>
                <a:latin typeface="Marianne" panose="02000000000000000000" pitchFamily="2" charset="0"/>
              </a:rPr>
              <a:t>mi-juillet 2025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  <a:sym typeface="Wingdings" panose="05000000000000000000" pitchFamily="2" charset="2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Transmission officielle de l’ordonnance NCPP au CE le </a:t>
            </a:r>
            <a:r>
              <a:rPr lang="fr-FR" sz="2400" b="1" dirty="0">
                <a:solidFill>
                  <a:srgbClr val="FF0000"/>
                </a:solidFill>
                <a:latin typeface="Marianne" panose="02000000000000000000" pitchFamily="2" charset="0"/>
              </a:rPr>
              <a:t>31 juillet 2025</a:t>
            </a:r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07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5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5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5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5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60F7DA1-C3B9-4C97-B30C-95E18D5BB5CF}"/>
              </a:ext>
            </a:extLst>
          </p:cNvPr>
          <p:cNvSpPr txBox="1"/>
          <p:nvPr/>
        </p:nvSpPr>
        <p:spPr>
          <a:xfrm>
            <a:off x="4679609" y="550255"/>
            <a:ext cx="3265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u="sng" dirty="0">
                <a:solidFill>
                  <a:schemeClr val="accent5">
                    <a:lumMod val="50000"/>
                  </a:schemeClr>
                </a:solidFill>
                <a:latin typeface="Marianne" panose="02000000000000000000" pitchFamily="2" charset="0"/>
              </a:rPr>
              <a:t>Concertations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8901681-169A-471B-999A-293FBD58C857}"/>
              </a:ext>
            </a:extLst>
          </p:cNvPr>
          <p:cNvSpPr txBox="1"/>
          <p:nvPr/>
        </p:nvSpPr>
        <p:spPr>
          <a:xfrm>
            <a:off x="1586619" y="1413146"/>
            <a:ext cx="1048118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OS magistrature : SM, USM, UM </a:t>
            </a:r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novembre + avril</a:t>
            </a:r>
          </a:p>
          <a:p>
            <a:pPr algn="just"/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Conférences : CNPG/CNPP, CNPR/CNPTJ</a:t>
            </a:r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 novembre + avril</a:t>
            </a:r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Avocats : CNB, Barreau de Paris, Conférence des Bâtonniers </a:t>
            </a:r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début mai</a:t>
            </a:r>
          </a:p>
          <a:p>
            <a:pPr algn="just"/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DGPN/DGGN/DLPAJ </a:t>
            </a:r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14 avril</a:t>
            </a:r>
          </a:p>
          <a:p>
            <a:pPr algn="just"/>
            <a:endParaRPr lang="fr-FR" sz="2800" b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OS police </a:t>
            </a:r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16 avril</a:t>
            </a:r>
          </a:p>
          <a:p>
            <a:pPr algn="just"/>
            <a:endParaRPr lang="fr-FR" sz="2800" b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Deuxième volet de concertations en juin</a:t>
            </a:r>
          </a:p>
        </p:txBody>
      </p:sp>
    </p:spTree>
    <p:extLst>
      <p:ext uri="{BB962C8B-B14F-4D97-AF65-F5344CB8AC3E}">
        <p14:creationId xmlns:p14="http://schemas.microsoft.com/office/powerpoint/2010/main" val="1563785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1647" y="2985993"/>
            <a:ext cx="10488705" cy="886013"/>
          </a:xfrm>
        </p:spPr>
        <p:txBody>
          <a:bodyPr/>
          <a:lstStyle/>
          <a:p>
            <a:pPr algn="ctr"/>
            <a:r>
              <a:rPr lang="fr-FR" sz="35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Principes rédactionnels</a:t>
            </a:r>
            <a:endParaRPr lang="fr-FR" sz="3500" dirty="0">
              <a:solidFill>
                <a:srgbClr val="00206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023151" y="1699541"/>
            <a:ext cx="85026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plan </a:t>
            </a:r>
            <a:r>
              <a:rPr lang="fr-FR" sz="2400" b="1" dirty="0" err="1">
                <a:solidFill>
                  <a:srgbClr val="FF0000"/>
                </a:solidFill>
                <a:latin typeface="Marianne ExtraBold" panose="02000000000000000000" pitchFamily="50" charset="0"/>
              </a:rPr>
              <a:t>thématico</a:t>
            </a:r>
            <a:r>
              <a:rPr lang="fr-FR" sz="2400" b="1" dirty="0">
                <a:solidFill>
                  <a:srgbClr val="FF0000"/>
                </a:solidFill>
                <a:latin typeface="Marianne ExtraBold" panose="02000000000000000000" pitchFamily="50" charset="0"/>
              </a:rPr>
              <a:t>-chronologique,</a:t>
            </a: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plus cohérent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plus chronologique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plus aéré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plus lisible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plus équilibré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plus expressif des valeurs d’un </a:t>
            </a:r>
            <a:r>
              <a:rPr lang="fr-FR" sz="2400" b="1" dirty="0" err="1">
                <a:solidFill>
                  <a:srgbClr val="002060"/>
                </a:solidFill>
                <a:latin typeface="Marianne ExtraBold" panose="02000000000000000000" pitchFamily="50" charset="0"/>
              </a:rPr>
              <a:t>Etat</a:t>
            </a: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 démocratique</a:t>
            </a:r>
            <a:endParaRPr lang="fr-FR" sz="2400" b="1" dirty="0"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49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70104" y="136525"/>
            <a:ext cx="6605578" cy="443047"/>
          </a:xfrm>
        </p:spPr>
        <p:txBody>
          <a:bodyPr/>
          <a:lstStyle/>
          <a:p>
            <a:r>
              <a:rPr lang="fr-FR" sz="28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Principes de rédaction du NCPP</a:t>
            </a:r>
            <a:br>
              <a:rPr lang="fr-FR" sz="2800" b="1" dirty="0">
                <a:solidFill>
                  <a:srgbClr val="002060"/>
                </a:solidFill>
                <a:latin typeface="Marianne ExtraBold" panose="02000000000000000000" pitchFamily="50" charset="0"/>
              </a:rPr>
            </a:br>
            <a:r>
              <a:rPr lang="fr-FR" sz="28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suite préconisations CSC et avis CE du 28 mars 2024</a:t>
            </a:r>
            <a:endParaRPr lang="fr-FR" sz="2800" dirty="0">
              <a:solidFill>
                <a:srgbClr val="00206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15588" y="2012494"/>
            <a:ext cx="9280071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Numérotation décimale, pas continue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2200" b="1" dirty="0">
              <a:solidFill>
                <a:srgbClr val="002060"/>
              </a:solidFill>
              <a:latin typeface="Marianne" panose="02000000000000000000" pitchFamily="50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A </a:t>
            </a:r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</a:rPr>
              <a:t>4 niveaux </a:t>
            </a: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comme demandé par CE, CSC et Cour de cassation :</a:t>
            </a:r>
          </a:p>
          <a:p>
            <a:pPr indent="358775">
              <a:spcBef>
                <a:spcPts val="600"/>
              </a:spcBef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Partie, Livre, Titre, Chapitre, avec « L » devant le numéro</a:t>
            </a:r>
          </a:p>
          <a:p>
            <a:pPr indent="358775">
              <a:spcBef>
                <a:spcPts val="600"/>
              </a:spcBef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correspondant à : L. NNNN – NN</a:t>
            </a:r>
          </a:p>
          <a:p>
            <a:pPr indent="358775">
              <a:spcBef>
                <a:spcPts val="600"/>
              </a:spcBef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 </a:t>
            </a: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Et non à 3 niveaux, Livre, titre, chapitre, comme envisagé initialement par le CS et souhaité par les conférences, DGPN, DGGN, CNB…</a:t>
            </a:r>
          </a:p>
          <a:p>
            <a:pPr indent="358775">
              <a:spcBef>
                <a:spcPts val="600"/>
              </a:spcBef>
            </a:pPr>
            <a:endParaRPr lang="fr-FR" sz="2200" b="1" dirty="0">
              <a:solidFill>
                <a:srgbClr val="002060"/>
              </a:solidFill>
              <a:latin typeface="Marianne" panose="02000000000000000000" pitchFamily="50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Chapitres plus courts, plus aérés, et plus évolutifs</a:t>
            </a:r>
          </a:p>
        </p:txBody>
      </p:sp>
    </p:spTree>
    <p:extLst>
      <p:ext uri="{BB962C8B-B14F-4D97-AF65-F5344CB8AC3E}">
        <p14:creationId xmlns:p14="http://schemas.microsoft.com/office/powerpoint/2010/main" val="239709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70104" y="136525"/>
            <a:ext cx="6605578" cy="443047"/>
          </a:xfrm>
        </p:spPr>
        <p:txBody>
          <a:bodyPr/>
          <a:lstStyle/>
          <a:p>
            <a:r>
              <a:rPr lang="fr-FR" sz="28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Principes de rédaction du NCPP</a:t>
            </a:r>
            <a:br>
              <a:rPr lang="fr-FR" sz="2800" b="1" dirty="0">
                <a:solidFill>
                  <a:srgbClr val="002060"/>
                </a:solidFill>
                <a:latin typeface="Marianne ExtraBold" panose="02000000000000000000" pitchFamily="50" charset="0"/>
              </a:rPr>
            </a:br>
            <a:r>
              <a:rPr lang="fr-FR" sz="28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suite préconisations CSC et avis CE du 28 mars 2024</a:t>
            </a:r>
            <a:endParaRPr lang="fr-FR" sz="2800" dirty="0">
              <a:solidFill>
                <a:srgbClr val="00206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15588" y="2504107"/>
            <a:ext cx="9280071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Les notions procédurales cardinales ont chacune leur chapitre</a:t>
            </a:r>
          </a:p>
          <a:p>
            <a:pPr>
              <a:spcBef>
                <a:spcPts val="600"/>
              </a:spcBef>
            </a:pPr>
            <a:endParaRPr lang="fr-FR" sz="2200" b="1" dirty="0">
              <a:solidFill>
                <a:srgbClr val="002060"/>
              </a:solidFill>
              <a:latin typeface="Marianne" panose="02000000000000000000" pitchFamily="50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Moins de renvois, et renvois « explicites »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2200" b="1" dirty="0">
              <a:solidFill>
                <a:srgbClr val="002060"/>
              </a:solidFill>
              <a:latin typeface="Marianne" panose="02000000000000000000" pitchFamily="50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Intitulés </a:t>
            </a:r>
            <a:r>
              <a:rPr lang="fr-FR" sz="2200" b="1" u="sng" dirty="0">
                <a:solidFill>
                  <a:srgbClr val="002060"/>
                </a:solidFill>
                <a:latin typeface="Marianne" panose="02000000000000000000" pitchFamily="50" charset="0"/>
              </a:rPr>
              <a:t>provisoires</a:t>
            </a: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 pour chaque article (mais ils figureront dans la circulaire générale de présentation du NCPP)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2200" b="1" dirty="0">
              <a:solidFill>
                <a:srgbClr val="002060"/>
              </a:solidFill>
              <a:latin typeface="Marianne" panose="02000000000000000000" pitchFamily="50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200" b="1" dirty="0">
                <a:solidFill>
                  <a:srgbClr val="002060"/>
                </a:solidFill>
                <a:latin typeface="Marianne" panose="02000000000000000000" pitchFamily="50" charset="0"/>
              </a:rPr>
              <a:t>Délégalisations envisagées (notamment pour les fichiers)</a:t>
            </a:r>
          </a:p>
        </p:txBody>
      </p:sp>
    </p:spTree>
    <p:extLst>
      <p:ext uri="{BB962C8B-B14F-4D97-AF65-F5344CB8AC3E}">
        <p14:creationId xmlns:p14="http://schemas.microsoft.com/office/powerpoint/2010/main" val="2539095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1647" y="2732258"/>
            <a:ext cx="10488705" cy="886013"/>
          </a:xfrm>
        </p:spPr>
        <p:txBody>
          <a:bodyPr/>
          <a:lstStyle/>
          <a:p>
            <a:pPr algn="ctr"/>
            <a:r>
              <a:rPr lang="fr-FR" sz="35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Enjeux des concertations</a:t>
            </a:r>
            <a:endParaRPr lang="fr-FR" sz="3500" dirty="0">
              <a:solidFill>
                <a:srgbClr val="00206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13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1647" y="2985993"/>
            <a:ext cx="10488705" cy="886013"/>
          </a:xfrm>
        </p:spPr>
        <p:txBody>
          <a:bodyPr/>
          <a:lstStyle/>
          <a:p>
            <a:pPr algn="ctr"/>
            <a:r>
              <a:rPr lang="fr-FR" sz="35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Présentation du plan</a:t>
            </a:r>
            <a:endParaRPr lang="fr-FR" sz="3500" dirty="0">
              <a:solidFill>
                <a:srgbClr val="00206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48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3CD68A1-C40E-4F34-8CCB-1A1D608F8798}"/>
              </a:ext>
            </a:extLst>
          </p:cNvPr>
          <p:cNvSpPr txBox="1"/>
          <p:nvPr/>
        </p:nvSpPr>
        <p:spPr>
          <a:xfrm>
            <a:off x="1652047" y="1360157"/>
            <a:ext cx="1033523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2" charset="0"/>
              </a:rPr>
              <a:t>Titre préliminaire (5)</a:t>
            </a:r>
          </a:p>
          <a:p>
            <a:endParaRPr lang="fr-FR" sz="2000" dirty="0">
              <a:latin typeface="Marianne" panose="02000000000000000000" pitchFamily="2" charset="0"/>
            </a:endParaRPr>
          </a:p>
          <a:p>
            <a:r>
              <a:rPr lang="fr-FR" sz="20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1. DISPOSITIONS GENERALES (352)</a:t>
            </a:r>
            <a:endParaRPr lang="fr-FR" sz="2000" dirty="0">
              <a:latin typeface="Marianne" panose="02000000000000000000" pitchFamily="2" charset="0"/>
            </a:endParaRPr>
          </a:p>
          <a:p>
            <a:r>
              <a:rPr lang="fr-FR" sz="20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2. ACTEURS (372)</a:t>
            </a:r>
          </a:p>
          <a:p>
            <a:r>
              <a:rPr lang="fr-FR" sz="20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3. INVESTIGATIONS ET MESURES DE SÛRETE (1104)</a:t>
            </a:r>
          </a:p>
          <a:p>
            <a:r>
              <a:rPr lang="fr-FR" sz="20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4. REPONSES PENALES (664)</a:t>
            </a:r>
          </a:p>
          <a:p>
            <a:r>
              <a:rPr lang="fr-FR" sz="20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5. EXECUTION ET APPLICATION DES PEINES (465)</a:t>
            </a:r>
          </a:p>
          <a:p>
            <a:r>
              <a:rPr lang="fr-FR" sz="20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6. PROCEDURES PARTICULIERES (760)</a:t>
            </a:r>
          </a:p>
          <a:p>
            <a:r>
              <a:rPr lang="fr-FR" sz="20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7. CONTROLES COUR DE CASSATION ET RECOURS EXTRAORDINAIRES (125) </a:t>
            </a:r>
            <a:endParaRPr lang="fr-FR" sz="2000" dirty="0">
              <a:latin typeface="Marianne" panose="02000000000000000000" pitchFamily="2" charset="0"/>
            </a:endParaRPr>
          </a:p>
          <a:p>
            <a:r>
              <a:rPr lang="fr-FR" sz="20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8. OUTRE-MER (150)</a:t>
            </a:r>
          </a:p>
          <a:p>
            <a:endParaRPr lang="fr-FR" sz="2000" b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endParaRPr lang="fr-FR" sz="20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>
              <a:latin typeface="Marianne" panose="02000000000000000000" pitchFamily="2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05E5A-F2C8-48F7-BB92-F8109387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3458" y="348889"/>
            <a:ext cx="6605578" cy="458634"/>
          </a:xfrm>
        </p:spPr>
        <p:txBody>
          <a:bodyPr/>
          <a:lstStyle/>
          <a:p>
            <a:pPr algn="r"/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Présentation générale du plan</a:t>
            </a:r>
            <a:endParaRPr lang="fr-FR" sz="2800" dirty="0">
              <a:solidFill>
                <a:srgbClr val="0070C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78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3CD68A1-C40E-4F34-8CCB-1A1D608F8798}"/>
              </a:ext>
            </a:extLst>
          </p:cNvPr>
          <p:cNvSpPr txBox="1"/>
          <p:nvPr/>
        </p:nvSpPr>
        <p:spPr>
          <a:xfrm>
            <a:off x="1456739" y="807523"/>
            <a:ext cx="10335237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Marianne" panose="02000000000000000000" pitchFamily="2" charset="0"/>
            </a:endParaRPr>
          </a:p>
          <a:p>
            <a:pPr algn="ctr"/>
            <a:r>
              <a:rPr lang="fr-FR" sz="20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1. DISPOSITIONS GENERALES (352)</a:t>
            </a:r>
          </a:p>
          <a:p>
            <a:endParaRPr lang="fr-FR" sz="2000" dirty="0">
              <a:latin typeface="Marianne" panose="02000000000000000000" pitchFamily="2" charset="0"/>
            </a:endParaRPr>
          </a:p>
          <a:p>
            <a:r>
              <a:rPr lang="fr-FR" sz="2000" b="1" dirty="0">
                <a:latin typeface="Marianne" panose="02000000000000000000" pitchFamily="50" charset="0"/>
                <a:sym typeface="Wingdings" panose="05000000000000000000" pitchFamily="2" charset="2"/>
              </a:rPr>
              <a:t></a:t>
            </a:r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 </a:t>
            </a:r>
            <a:r>
              <a:rPr lang="fr-FR" sz="2000" b="1" dirty="0">
                <a:solidFill>
                  <a:srgbClr val="002060"/>
                </a:solidFill>
                <a:latin typeface="Marianne" panose="02000000000000000000" pitchFamily="2" charset="0"/>
              </a:rPr>
              <a:t>Transversale, permet d’éviter de nombreuses répétitions, principes généraux</a:t>
            </a:r>
          </a:p>
          <a:p>
            <a:endParaRPr lang="fr-FR" sz="20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IER. PRINCIPES GENERAUX (42)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II. ACTION PENALE ET ACTION CIVILE (84)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III. PREUVE ET REGULARITE DES PROCEDURES (26)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IV. DROITS DES VICTIMES (76)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V. DROITS ET OBLIGATIONS DES PARTICULIERS ET DES PERSONNES EXERÇANT DES FONCTIONS PUBLIQUES (38)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VI. MISE EN ŒUVRE DES PROCEDURES (62)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VII. EXISTENCE DE REGLES PROPRES A CERTAINES CATEGORIES DE PERSONNES OU D’INFRACTIONS (24)</a:t>
            </a:r>
          </a:p>
          <a:p>
            <a:endParaRPr lang="fr-FR" sz="20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sz="2000" dirty="0">
              <a:latin typeface="Marianne" panose="02000000000000000000" pitchFamily="2" charset="0"/>
            </a:endParaRPr>
          </a:p>
          <a:p>
            <a:endParaRPr lang="fr-FR" sz="2000" dirty="0">
              <a:latin typeface="Marianne" panose="02000000000000000000" pitchFamily="2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05E5A-F2C8-48F7-BB92-F8109387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3458" y="348889"/>
            <a:ext cx="6605578" cy="458634"/>
          </a:xfrm>
        </p:spPr>
        <p:txBody>
          <a:bodyPr/>
          <a:lstStyle/>
          <a:p>
            <a:pPr algn="r"/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FOCUS sur les parties – P1</a:t>
            </a:r>
            <a:endParaRPr lang="fr-FR" sz="2800" dirty="0">
              <a:solidFill>
                <a:srgbClr val="0070C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97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5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5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5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3CD68A1-C40E-4F34-8CCB-1A1D608F8798}"/>
              </a:ext>
            </a:extLst>
          </p:cNvPr>
          <p:cNvSpPr txBox="1"/>
          <p:nvPr/>
        </p:nvSpPr>
        <p:spPr>
          <a:xfrm>
            <a:off x="1323574" y="1499982"/>
            <a:ext cx="1033523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Marianne" panose="02000000000000000000" pitchFamily="2" charset="0"/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2. ACTEURS DE LA PROCEDURE PENALE (372)</a:t>
            </a:r>
          </a:p>
          <a:p>
            <a:pPr algn="ctr"/>
            <a:endParaRPr lang="fr-FR" sz="2000" b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algn="ctr"/>
            <a:endParaRPr lang="fr-FR" sz="2800" dirty="0"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Recense tous les acteurs de la procédure pénale </a:t>
            </a: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Rassemble les règles statutaires et de compétence pour les séparer de la procédure de fond</a:t>
            </a:r>
          </a:p>
          <a:p>
            <a:endParaRPr lang="fr-FR" sz="20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sz="2000" dirty="0">
              <a:latin typeface="Marianne" panose="02000000000000000000" pitchFamily="2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05E5A-F2C8-48F7-BB92-F8109387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3458" y="348889"/>
            <a:ext cx="6605578" cy="458634"/>
          </a:xfrm>
        </p:spPr>
        <p:txBody>
          <a:bodyPr/>
          <a:lstStyle/>
          <a:p>
            <a:pPr algn="r"/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FOCUS sur les parties – P2</a:t>
            </a:r>
            <a:endParaRPr lang="fr-FR" sz="2800" dirty="0">
              <a:solidFill>
                <a:srgbClr val="0070C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23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3CD68A1-C40E-4F34-8CCB-1A1D608F8798}"/>
              </a:ext>
            </a:extLst>
          </p:cNvPr>
          <p:cNvSpPr txBox="1"/>
          <p:nvPr/>
        </p:nvSpPr>
        <p:spPr>
          <a:xfrm>
            <a:off x="1190409" y="1748556"/>
            <a:ext cx="1033523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Marianne" panose="02000000000000000000" pitchFamily="2" charset="0"/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2. ACTEURS DE LA PROCEDURE PENALE (372)</a:t>
            </a:r>
          </a:p>
          <a:p>
            <a:endParaRPr lang="fr-FR" sz="20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2" charset="0"/>
              </a:rPr>
              <a:t>LIVRE IER. AUTORITE JUDICIAIRES (237)</a:t>
            </a:r>
          </a:p>
          <a:p>
            <a:endParaRPr lang="fr-FR" sz="20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000" b="1" dirty="0">
                <a:solidFill>
                  <a:srgbClr val="002060"/>
                </a:solidFill>
                <a:highlight>
                  <a:srgbClr val="FFFF00"/>
                </a:highlight>
                <a:latin typeface="Marianne" panose="02000000000000000000" pitchFamily="2" charset="0"/>
              </a:rPr>
              <a:t>LIVRE II. POLICE JUDICIAIRE (95)</a:t>
            </a:r>
          </a:p>
          <a:p>
            <a:endParaRPr lang="fr-FR" sz="20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2" charset="0"/>
              </a:rPr>
              <a:t>LIVRE III. AVOCATS (8) </a:t>
            </a:r>
          </a:p>
          <a:p>
            <a:endParaRPr lang="fr-FR" sz="20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2" charset="0"/>
              </a:rPr>
              <a:t>LIVRE IV. AUTORITÉS EUROPÉENNES (7)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2" charset="0"/>
              </a:rPr>
              <a:t>LIVRE V. AUTRES ACTEURS DE LA PROCÉDURE PÉNALE (25)</a:t>
            </a:r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sz="2000" dirty="0">
              <a:latin typeface="Marianne" panose="02000000000000000000" pitchFamily="2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05E5A-F2C8-48F7-BB92-F8109387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3458" y="348889"/>
            <a:ext cx="6605578" cy="458634"/>
          </a:xfrm>
        </p:spPr>
        <p:txBody>
          <a:bodyPr/>
          <a:lstStyle/>
          <a:p>
            <a:pPr algn="r"/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FOCUS sur les parties – P2</a:t>
            </a:r>
            <a:endParaRPr lang="fr-FR" sz="2800" dirty="0">
              <a:solidFill>
                <a:srgbClr val="0070C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5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3CD68A1-C40E-4F34-8CCB-1A1D608F8798}"/>
              </a:ext>
            </a:extLst>
          </p:cNvPr>
          <p:cNvSpPr txBox="1"/>
          <p:nvPr/>
        </p:nvSpPr>
        <p:spPr>
          <a:xfrm>
            <a:off x="1700412" y="1671078"/>
            <a:ext cx="1033523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Marianne" panose="02000000000000000000" pitchFamily="2" charset="0"/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P2 - LIVRE II. POLICE JUDICIAIRE</a:t>
            </a: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24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Titre Ier. Dispositions générales 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Titre II. PN et GN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Titre III. Maires et polices municipales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Titre IV. Personnes chargées de certaines fonctions de PJ</a:t>
            </a:r>
          </a:p>
          <a:p>
            <a:endParaRPr lang="fr-FR" sz="2000" dirty="0">
              <a:latin typeface="Marianne" panose="02000000000000000000" pitchFamily="2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05E5A-F2C8-48F7-BB92-F8109387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0450" y="348889"/>
            <a:ext cx="8718586" cy="458634"/>
          </a:xfrm>
        </p:spPr>
        <p:txBody>
          <a:bodyPr/>
          <a:lstStyle/>
          <a:p>
            <a:pPr algn="r"/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FOCUS sur le livre traitant de la police judiciaire</a:t>
            </a:r>
            <a:endParaRPr lang="fr-FR" sz="2800" dirty="0">
              <a:solidFill>
                <a:srgbClr val="0070C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50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3CD68A1-C40E-4F34-8CCB-1A1D608F8798}"/>
              </a:ext>
            </a:extLst>
          </p:cNvPr>
          <p:cNvSpPr txBox="1"/>
          <p:nvPr/>
        </p:nvSpPr>
        <p:spPr>
          <a:xfrm>
            <a:off x="1423681" y="1432860"/>
            <a:ext cx="1033523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Marianne" panose="02000000000000000000" pitchFamily="2" charset="0"/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P2 - LIVRE II. POLICE JUDICIAIRE</a:t>
            </a:r>
          </a:p>
          <a:p>
            <a:pPr algn="ctr"/>
            <a:endParaRPr lang="fr-FR" sz="2000" dirty="0">
              <a:latin typeface="Marianne" panose="02000000000000000000" pitchFamily="2" charset="0"/>
            </a:endParaRPr>
          </a:p>
          <a:p>
            <a:pPr algn="ctr"/>
            <a:endParaRPr lang="fr-FR" sz="2000" dirty="0">
              <a:latin typeface="Marianne" panose="02000000000000000000" pitchFamily="2" charset="0"/>
            </a:endParaRPr>
          </a:p>
          <a:p>
            <a:pPr algn="ctr"/>
            <a:endParaRPr lang="fr-FR" sz="2400" dirty="0"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Rassemble les règles statutaires, organisationnelles et de compétence des OPJ, APJ, APJA, Assistants d’enquête</a:t>
            </a: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Recense les principaux acteurs disposant de pouvoirs de police judiciaire (Ex.: officiers fiscaux judiciaires) ainsi que les polices municipales (Ex.: gardes champêtres)</a:t>
            </a: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20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05E5A-F2C8-48F7-BB92-F8109387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0450" y="348889"/>
            <a:ext cx="8718586" cy="458634"/>
          </a:xfrm>
        </p:spPr>
        <p:txBody>
          <a:bodyPr/>
          <a:lstStyle/>
          <a:p>
            <a:pPr algn="r"/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FOCUS sur le livre traitant de la police judiciaire</a:t>
            </a:r>
            <a:endParaRPr lang="fr-FR" sz="2800" dirty="0">
              <a:solidFill>
                <a:srgbClr val="0070C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86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3CD68A1-C40E-4F34-8CCB-1A1D608F8798}"/>
              </a:ext>
            </a:extLst>
          </p:cNvPr>
          <p:cNvSpPr txBox="1"/>
          <p:nvPr/>
        </p:nvSpPr>
        <p:spPr>
          <a:xfrm>
            <a:off x="1439631" y="1505605"/>
            <a:ext cx="1033523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3. INVESTIGATIONS ET MESURES DE SURETE PRE-SENTENCIELLES (1104)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IER. DISPOSITIONS GENERALES (21)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II. PROCEDURES DE RECHERCHE ET DE CONTRÔLE (51)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III. DISPOSITIONS SPECIFIQUES A L’ENQUETE DE POLICE JUDICIAIRE (55)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IV. DISPOSITIONS SPECIFIQUES A L’INFORMATION (258)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V. DISPOSITIONS COMMUNES A L’ENQUETE ET A L’INFORMATION (395 ou 396)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VI. MESURES DE SURETE PRE-SENTENCIELLES (196)</a:t>
            </a:r>
          </a:p>
          <a:p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b="1" dirty="0">
                <a:solidFill>
                  <a:srgbClr val="002060"/>
                </a:solidFill>
                <a:latin typeface="Marianne" panose="02000000000000000000" pitchFamily="2" charset="0"/>
              </a:rPr>
              <a:t>LIVRE VII. CONTROLES DES INVESTIGATIONS ET DES MESURES DE SURETE PAR LA COUR D’APPEL (127)</a:t>
            </a:r>
          </a:p>
          <a:p>
            <a:endParaRPr lang="fr-FR" dirty="0">
              <a:latin typeface="Marianne" panose="02000000000000000000" pitchFamily="2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05E5A-F2C8-48F7-BB92-F8109387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3458" y="348889"/>
            <a:ext cx="6605578" cy="458634"/>
          </a:xfrm>
        </p:spPr>
        <p:txBody>
          <a:bodyPr/>
          <a:lstStyle/>
          <a:p>
            <a:pPr algn="r"/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FOCUS sur la 3</a:t>
            </a:r>
            <a:r>
              <a:rPr lang="fr-FR" sz="2800" b="1" baseline="30000" dirty="0">
                <a:solidFill>
                  <a:srgbClr val="0070C0"/>
                </a:solidFill>
                <a:latin typeface="Marianne ExtraBold" panose="02000000000000000000" pitchFamily="50" charset="0"/>
              </a:rPr>
              <a:t>ème</a:t>
            </a:r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 partie</a:t>
            </a:r>
            <a:endParaRPr lang="fr-FR" sz="2800" dirty="0">
              <a:solidFill>
                <a:srgbClr val="0070C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17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3CD68A1-C40E-4F34-8CCB-1A1D608F8798}"/>
              </a:ext>
            </a:extLst>
          </p:cNvPr>
          <p:cNvSpPr txBox="1"/>
          <p:nvPr/>
        </p:nvSpPr>
        <p:spPr>
          <a:xfrm>
            <a:off x="1314695" y="1340182"/>
            <a:ext cx="10335237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Marianne" panose="02000000000000000000" pitchFamily="2" charset="0"/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3. INVESTIGATIONS ET MESURES DE SURETE PRE-SENTENCIELLES (1104)</a:t>
            </a:r>
          </a:p>
          <a:p>
            <a:pPr algn="ctr"/>
            <a:endParaRPr lang="fr-FR" sz="2000" b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algn="ctr"/>
            <a:endParaRPr lang="fr-FR" sz="1400" dirty="0"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Factorise les dispositions communes à l’enquête et à l’information</a:t>
            </a: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16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16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16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Clarifie ce qui est propre à chaque cadre d’investigation</a:t>
            </a: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F"/>
            </a:pPr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 </a:t>
            </a:r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Centralise toutes les règles applicables aux investigations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dirty="0">
              <a:latin typeface="Marianne" panose="02000000000000000000" pitchFamily="2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05E5A-F2C8-48F7-BB92-F8109387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3458" y="348889"/>
            <a:ext cx="6605578" cy="458634"/>
          </a:xfrm>
        </p:spPr>
        <p:txBody>
          <a:bodyPr/>
          <a:lstStyle/>
          <a:p>
            <a:pPr algn="r"/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FOCUS sur les parties – P3</a:t>
            </a:r>
            <a:endParaRPr lang="fr-FR" sz="2800" dirty="0">
              <a:solidFill>
                <a:srgbClr val="0070C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82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3CD68A1-C40E-4F34-8CCB-1A1D608F8798}"/>
              </a:ext>
            </a:extLst>
          </p:cNvPr>
          <p:cNvSpPr txBox="1"/>
          <p:nvPr/>
        </p:nvSpPr>
        <p:spPr>
          <a:xfrm>
            <a:off x="1305818" y="1224772"/>
            <a:ext cx="1033523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000" dirty="0">
              <a:latin typeface="Marianne" panose="02000000000000000000" pitchFamily="2" charset="0"/>
            </a:endParaRPr>
          </a:p>
          <a:p>
            <a:pPr algn="ctr"/>
            <a:r>
              <a:rPr lang="fr-FR" sz="2400" b="1" dirty="0">
                <a:solidFill>
                  <a:srgbClr val="FF0000"/>
                </a:solidFill>
                <a:latin typeface="Marianne" panose="02000000000000000000" pitchFamily="2" charset="0"/>
              </a:rPr>
              <a:t>Partie 3. INVESTIGATIONS ET MESURES DE SURETE PRE-SENTENCIELLES</a:t>
            </a:r>
          </a:p>
          <a:p>
            <a:pPr algn="ctr"/>
            <a:endParaRPr lang="fr-FR" dirty="0">
              <a:latin typeface="Marianne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F"/>
            </a:pPr>
            <a:endParaRPr lang="fr-FR" b="1" dirty="0">
              <a:solidFill>
                <a:srgbClr val="002060"/>
              </a:solidFill>
              <a:latin typeface="Marianne" panose="02000000000000000000" pitchFamily="50" charset="0"/>
              <a:sym typeface="Wingdings" panose="05000000000000000000" pitchFamily="2" charset="2"/>
            </a:endParaRP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Tronc commun à l’enquête et à l’information dans un livre V.</a:t>
            </a:r>
          </a:p>
          <a:p>
            <a:pPr marL="285750" indent="-285750">
              <a:buFont typeface="Wingdings" panose="05000000000000000000" pitchFamily="2" charset="2"/>
              <a:buChar char="F"/>
            </a:pPr>
            <a:endParaRPr lang="fr-FR" b="1" dirty="0">
              <a:solidFill>
                <a:srgbClr val="002060"/>
              </a:solidFill>
              <a:latin typeface="Marianne" panose="02000000000000000000" pitchFamily="50" charset="0"/>
              <a:sym typeface="Wingdings" panose="05000000000000000000" pitchFamily="2" charset="2"/>
            </a:endParaRP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Titre I. Investigations générales</a:t>
            </a: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Titre II. Audition libre et GAV</a:t>
            </a: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Titre III. Perquisitions et saisies</a:t>
            </a: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Titre IV. Examens et expertises techniques et scientifiques</a:t>
            </a: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Titre V. </a:t>
            </a:r>
            <a:r>
              <a:rPr lang="fr-FR" sz="2000" b="1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TSI</a:t>
            </a:r>
            <a:endParaRPr lang="fr-FR" sz="2000" b="1" dirty="0">
              <a:solidFill>
                <a:srgbClr val="002060"/>
              </a:solidFill>
              <a:latin typeface="Marianne" panose="02000000000000000000" pitchFamily="50" charset="0"/>
              <a:sym typeface="Wingdings" panose="05000000000000000000" pitchFamily="2" charset="2"/>
            </a:endParaRP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Titre VI. Modalités spéciales de recueil des preuves</a:t>
            </a:r>
          </a:p>
          <a:p>
            <a:r>
              <a:rPr lang="fr-FR" sz="2000" b="1" dirty="0">
                <a:solidFill>
                  <a:srgbClr val="002060"/>
                </a:solidFill>
                <a:latin typeface="Marianne" panose="02000000000000000000" pitchFamily="50" charset="0"/>
                <a:sym typeface="Wingdings" panose="05000000000000000000" pitchFamily="2" charset="2"/>
              </a:rPr>
              <a:t>Titre VII. Fichiers de PJ</a:t>
            </a:r>
          </a:p>
          <a:p>
            <a:pPr marL="285750" indent="-285750">
              <a:buFont typeface="Wingdings" panose="05000000000000000000" pitchFamily="2" charset="2"/>
              <a:buChar char="F"/>
            </a:pPr>
            <a:endParaRPr lang="fr-FR" b="1" dirty="0">
              <a:solidFill>
                <a:srgbClr val="002060"/>
              </a:solidFill>
              <a:latin typeface="Marianne" panose="02000000000000000000" pitchFamily="50" charset="0"/>
              <a:sym typeface="Wingdings" panose="05000000000000000000" pitchFamily="2" charset="2"/>
            </a:endParaRPr>
          </a:p>
          <a:p>
            <a:endParaRPr lang="fr-FR" dirty="0">
              <a:latin typeface="Marianne" panose="02000000000000000000" pitchFamily="2" charset="0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05E5A-F2C8-48F7-BB92-F81093876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3458" y="348889"/>
            <a:ext cx="6605578" cy="458634"/>
          </a:xfrm>
        </p:spPr>
        <p:txBody>
          <a:bodyPr/>
          <a:lstStyle/>
          <a:p>
            <a:pPr algn="r"/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FOCUS sur la 3</a:t>
            </a:r>
            <a:r>
              <a:rPr lang="fr-FR" sz="2800" b="1" baseline="30000" dirty="0">
                <a:solidFill>
                  <a:srgbClr val="0070C0"/>
                </a:solidFill>
                <a:latin typeface="Marianne ExtraBold" panose="02000000000000000000" pitchFamily="50" charset="0"/>
              </a:rPr>
              <a:t>ème</a:t>
            </a:r>
            <a:r>
              <a:rPr lang="fr-FR" sz="2800" b="1" dirty="0">
                <a:solidFill>
                  <a:srgbClr val="0070C0"/>
                </a:solidFill>
                <a:latin typeface="Marianne ExtraBold" panose="02000000000000000000" pitchFamily="50" charset="0"/>
              </a:rPr>
              <a:t> partie</a:t>
            </a:r>
            <a:endParaRPr lang="fr-FR" sz="2800" dirty="0">
              <a:solidFill>
                <a:srgbClr val="0070C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82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5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96180" y="2147239"/>
            <a:ext cx="9960077" cy="4199484"/>
          </a:xfrm>
        </p:spPr>
        <p:txBody>
          <a:bodyPr/>
          <a:lstStyle/>
          <a:p>
            <a:r>
              <a:rPr lang="fr-FR" sz="2800" dirty="0">
                <a:latin typeface="Marianne ExtraBold" panose="02000000000000000000" pitchFamily="50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</a:t>
            </a:r>
            <a: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  <a:t>Recueillir les premières impressions sur le futur code</a:t>
            </a:r>
            <a:b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</a:br>
            <a:b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</a:br>
            <a:r>
              <a:rPr lang="fr-FR" sz="2800" dirty="0">
                <a:latin typeface="Marianne ExtraBold" panose="02000000000000000000" pitchFamily="50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</a:t>
            </a:r>
            <a: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Assurer la solidité juridique du projet par la détection et correction de failles éventuelles (retours écrits souhaités)</a:t>
            </a:r>
            <a:b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</a:br>
            <a:b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</a:br>
            <a:r>
              <a:rPr lang="fr-FR" sz="2800" dirty="0">
                <a:latin typeface="Marianne ExtraBold" panose="02000000000000000000" pitchFamily="50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  <a:t>Sensibiliser les acteurs institutionnels (CSC, CE, SGG) aux avis des praticiens et circulariser l’information entre praticiens (OS, Conférences…)</a:t>
            </a:r>
            <a:b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</a:br>
            <a:b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</a:br>
            <a:r>
              <a:rPr lang="fr-FR" sz="2800" dirty="0">
                <a:latin typeface="Marianne ExtraBold" panose="02000000000000000000" pitchFamily="50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fr-FR" sz="2800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  <a:t>Relayer aux décideurs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B224EB-5282-4274-9A3B-263D1DBD0C9B}"/>
              </a:ext>
            </a:extLst>
          </p:cNvPr>
          <p:cNvSpPr txBox="1"/>
          <p:nvPr/>
        </p:nvSpPr>
        <p:spPr>
          <a:xfrm>
            <a:off x="3893574" y="511277"/>
            <a:ext cx="44710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u="sng" dirty="0">
                <a:solidFill>
                  <a:srgbClr val="002060"/>
                </a:solidFill>
                <a:latin typeface="Marianne ExtraBold" panose="02000000000000000000" pitchFamily="2" charset="0"/>
              </a:rPr>
              <a:t>Objectifs de la DACG</a:t>
            </a:r>
          </a:p>
        </p:txBody>
      </p:sp>
    </p:spTree>
    <p:extLst>
      <p:ext uri="{BB962C8B-B14F-4D97-AF65-F5344CB8AC3E}">
        <p14:creationId xmlns:p14="http://schemas.microsoft.com/office/powerpoint/2010/main" val="23795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1647" y="2732258"/>
            <a:ext cx="10488705" cy="886013"/>
          </a:xfrm>
        </p:spPr>
        <p:txBody>
          <a:bodyPr/>
          <a:lstStyle/>
          <a:p>
            <a:pPr algn="ctr"/>
            <a:br>
              <a:rPr lang="fr-FR" sz="3500" b="1" dirty="0">
                <a:solidFill>
                  <a:srgbClr val="002060"/>
                </a:solidFill>
                <a:latin typeface="Marianne ExtraBold" panose="02000000000000000000" pitchFamily="50" charset="0"/>
              </a:rPr>
            </a:br>
            <a:r>
              <a:rPr lang="fr-FR" sz="3500" b="1" dirty="0">
                <a:solidFill>
                  <a:srgbClr val="FF0000"/>
                </a:solidFill>
                <a:latin typeface="Marianne ExtraBold" panose="02000000000000000000" pitchFamily="50" charset="0"/>
                <a:sym typeface="Wingdings" panose="05000000000000000000" pitchFamily="2" charset="2"/>
              </a:rPr>
              <a:t>Focus sur les données de connexion</a:t>
            </a:r>
            <a:endParaRPr lang="fr-FR" sz="3500" dirty="0">
              <a:solidFill>
                <a:srgbClr val="FF000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4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67081" y="343020"/>
            <a:ext cx="4320120" cy="696742"/>
          </a:xfrm>
        </p:spPr>
        <p:txBody>
          <a:bodyPr/>
          <a:lstStyle/>
          <a:p>
            <a:pPr algn="ctr"/>
            <a:r>
              <a:rPr lang="fr-FR" sz="2800" b="1" dirty="0">
                <a:solidFill>
                  <a:srgbClr val="FF0000"/>
                </a:solidFill>
                <a:latin typeface="Marianne ExtraBold" panose="02000000000000000000" pitchFamily="50" charset="0"/>
                <a:sym typeface="Wingdings" panose="05000000000000000000" pitchFamily="2" charset="2"/>
              </a:rPr>
              <a:t>Données de connexion</a:t>
            </a:r>
            <a:endParaRPr lang="fr-FR" sz="2800" dirty="0">
              <a:solidFill>
                <a:srgbClr val="FF000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7B1C253-CF9A-46C5-9582-D5CFAFD5D7B9}"/>
              </a:ext>
            </a:extLst>
          </p:cNvPr>
          <p:cNvSpPr txBox="1"/>
          <p:nvPr/>
        </p:nvSpPr>
        <p:spPr>
          <a:xfrm>
            <a:off x="689987" y="2914484"/>
            <a:ext cx="11197214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 ExtraBold" panose="02000000000000000000" pitchFamily="50" charset="0"/>
                <a:ea typeface="+mj-ea"/>
                <a:cs typeface="+mj-cs"/>
              </a:rPr>
              <a:t>Les dispositions du CPP sur les données de connexion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arianne ExtraBold" panose="02000000000000000000" pitchFamily="50" charset="0"/>
                <a:ea typeface="+mj-ea"/>
                <a:cs typeface="+mj-cs"/>
              </a:rPr>
              <a:t>ne respectent pas le droit européen tel qu’interprété par la CJUE.</a:t>
            </a:r>
          </a:p>
          <a:p>
            <a:endParaRPr lang="fr-FR" sz="2400" b="1" dirty="0">
              <a:solidFill>
                <a:srgbClr val="002060"/>
              </a:solidFill>
              <a:latin typeface="Marianne ExtraBold" panose="02000000000000000000" pitchFamily="50" charset="0"/>
              <a:ea typeface="+mj-ea"/>
              <a:cs typeface="+mj-cs"/>
            </a:endParaRPr>
          </a:p>
          <a:p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  <a:ea typeface="+mj-ea"/>
                <a:cs typeface="+mj-cs"/>
              </a:rPr>
              <a:t>A ce titre, la CSC estime qu’</a:t>
            </a:r>
            <a:r>
              <a:rPr lang="fr-FR" sz="2400" b="1" dirty="0">
                <a:solidFill>
                  <a:srgbClr val="FF0000"/>
                </a:solidFill>
                <a:latin typeface="Marianne ExtraBold" panose="02000000000000000000" pitchFamily="50" charset="0"/>
                <a:ea typeface="+mj-ea"/>
                <a:cs typeface="+mj-cs"/>
              </a:rPr>
              <a:t>elles ne peuvent pas être conservées dans le futur code</a:t>
            </a: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  <a:ea typeface="+mj-ea"/>
                <a:cs typeface="+mj-cs"/>
              </a:rPr>
              <a:t>, la recodification interdisant la conservation de dispositions inconstitutionnelles ou </a:t>
            </a:r>
            <a:r>
              <a:rPr lang="fr-FR" sz="2400" b="1" dirty="0" err="1">
                <a:solidFill>
                  <a:srgbClr val="002060"/>
                </a:solidFill>
                <a:latin typeface="Marianne ExtraBold" panose="02000000000000000000" pitchFamily="50" charset="0"/>
                <a:ea typeface="+mj-ea"/>
                <a:cs typeface="+mj-cs"/>
              </a:rPr>
              <a:t>inconventionnelles</a:t>
            </a:r>
            <a:r>
              <a:rPr lang="fr-FR" sz="2400" b="1" dirty="0">
                <a:solidFill>
                  <a:srgbClr val="002060"/>
                </a:solidFill>
                <a:latin typeface="Marianne ExtraBold" panose="02000000000000000000" pitchFamily="50" charset="0"/>
                <a:ea typeface="+mj-ea"/>
                <a:cs typeface="+mj-cs"/>
              </a:rPr>
              <a:t>. Le CE risque d’avoir la même position</a:t>
            </a:r>
          </a:p>
          <a:p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94004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A3C9792-FB1A-4971-8552-009C59919703}"/>
              </a:ext>
            </a:extLst>
          </p:cNvPr>
          <p:cNvSpPr txBox="1"/>
          <p:nvPr/>
        </p:nvSpPr>
        <p:spPr>
          <a:xfrm>
            <a:off x="473034" y="2193467"/>
            <a:ext cx="1124593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Il est néanmoins envisagé de les conserver dans le code,</a:t>
            </a: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 l’impératif constitutionnel de poursuite des auteurs d’infraction pouvant justifier cette exception</a:t>
            </a:r>
          </a:p>
          <a:p>
            <a:pPr algn="just"/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fr-FR" sz="3200" b="1" dirty="0">
                <a:solidFill>
                  <a:srgbClr val="00206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</a:t>
            </a: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Risque de QPC soulevée devant le CE tant que le NCPP n’est pas ratifié</a:t>
            </a:r>
          </a:p>
          <a:p>
            <a:pPr algn="just"/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La décision du CC pourrait aboutir à la censure de ces dispositions, mais avec un délai donné pour mise en conformité</a:t>
            </a:r>
            <a:endParaRPr lang="fr-FR" b="1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75D70A27-9AD9-4EE3-B823-65D663022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7081" y="343020"/>
            <a:ext cx="4320120" cy="696742"/>
          </a:xfrm>
        </p:spPr>
        <p:txBody>
          <a:bodyPr/>
          <a:lstStyle/>
          <a:p>
            <a:pPr algn="ctr"/>
            <a:r>
              <a:rPr lang="fr-FR" sz="2800" b="1" dirty="0">
                <a:solidFill>
                  <a:srgbClr val="FF0000"/>
                </a:solidFill>
                <a:latin typeface="Marianne ExtraBold" panose="02000000000000000000" pitchFamily="50" charset="0"/>
                <a:sym typeface="Wingdings" panose="05000000000000000000" pitchFamily="2" charset="2"/>
              </a:rPr>
              <a:t>Données de connexion</a:t>
            </a:r>
            <a:endParaRPr lang="fr-FR" sz="2800" dirty="0">
              <a:solidFill>
                <a:srgbClr val="FF000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48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1647" y="2732258"/>
            <a:ext cx="10488705" cy="886013"/>
          </a:xfrm>
        </p:spPr>
        <p:txBody>
          <a:bodyPr/>
          <a:lstStyle/>
          <a:p>
            <a:pPr algn="ctr"/>
            <a:br>
              <a:rPr lang="fr-FR" sz="3500" b="1" dirty="0">
                <a:solidFill>
                  <a:srgbClr val="002060"/>
                </a:solidFill>
                <a:latin typeface="Marianne ExtraBold" panose="02000000000000000000" pitchFamily="50" charset="0"/>
              </a:rPr>
            </a:br>
            <a:br>
              <a:rPr lang="fr-FR" sz="3500" b="1" dirty="0">
                <a:solidFill>
                  <a:srgbClr val="002060"/>
                </a:solidFill>
                <a:latin typeface="Marianne ExtraBold" panose="02000000000000000000" pitchFamily="50" charset="0"/>
              </a:rPr>
            </a:br>
            <a:r>
              <a:rPr lang="fr-FR" sz="3500" b="1" dirty="0">
                <a:solidFill>
                  <a:srgbClr val="FF0000"/>
                </a:solidFill>
                <a:latin typeface="Marianne ExtraBold" panose="02000000000000000000" pitchFamily="50" charset="0"/>
                <a:sym typeface="Wingdings" panose="05000000000000000000" pitchFamily="2" charset="2"/>
              </a:rPr>
              <a:t>Focus sur le périmètre du NCPP</a:t>
            </a:r>
            <a:endParaRPr lang="fr-FR" sz="3500" dirty="0">
              <a:solidFill>
                <a:srgbClr val="FF000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003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023123" y="324202"/>
            <a:ext cx="3862800" cy="517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>
                <a:solidFill>
                  <a:srgbClr val="FF0000"/>
                </a:solidFill>
                <a:latin typeface="Marianne ExtraBol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Périmètre du NCPP</a:t>
            </a:r>
            <a:endParaRPr lang="fr-FR" sz="2800" b="1" dirty="0">
              <a:solidFill>
                <a:srgbClr val="FF0000"/>
              </a:solidFill>
              <a:effectLst/>
              <a:latin typeface="Marianne ExtraBol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A3C9792-FB1A-4971-8552-009C59919703}"/>
              </a:ext>
            </a:extLst>
          </p:cNvPr>
          <p:cNvSpPr txBox="1"/>
          <p:nvPr/>
        </p:nvSpPr>
        <p:spPr>
          <a:xfrm>
            <a:off x="1385283" y="1700930"/>
            <a:ext cx="10160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Le CE a demandé à la DPCPP de recenser toutes les dispositions de procédures pénales se trouvant dans les autres codes et lois pour savoir si elles doivent être transférées dans le NCPP</a:t>
            </a:r>
          </a:p>
          <a:p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sz="2800" b="1" i="1" dirty="0">
                <a:solidFill>
                  <a:srgbClr val="002060"/>
                </a:solidFill>
                <a:latin typeface="Marianne" panose="02000000000000000000" pitchFamily="2" charset="0"/>
              </a:rPr>
              <a:t>Ex.: Compétences des agents de police municipales pour la constatation d’infractions (actuellement dans CSI, déjà repris dans P2.)</a:t>
            </a:r>
          </a:p>
        </p:txBody>
      </p:sp>
    </p:spTree>
    <p:extLst>
      <p:ext uri="{BB962C8B-B14F-4D97-AF65-F5344CB8AC3E}">
        <p14:creationId xmlns:p14="http://schemas.microsoft.com/office/powerpoint/2010/main" val="419321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023123" y="324202"/>
            <a:ext cx="3862800" cy="517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>
                <a:solidFill>
                  <a:srgbClr val="FF0000"/>
                </a:solidFill>
                <a:latin typeface="Marianne ExtraBol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Périmètre du NCPP</a:t>
            </a:r>
            <a:endParaRPr lang="fr-FR" sz="2800" b="1" dirty="0">
              <a:solidFill>
                <a:srgbClr val="FF0000"/>
              </a:solidFill>
              <a:effectLst/>
              <a:latin typeface="Marianne ExtraBol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A3C9792-FB1A-4971-8552-009C59919703}"/>
              </a:ext>
            </a:extLst>
          </p:cNvPr>
          <p:cNvSpPr txBox="1"/>
          <p:nvPr/>
        </p:nvSpPr>
        <p:spPr>
          <a:xfrm>
            <a:off x="1287629" y="2428726"/>
            <a:ext cx="1016093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Arbitrages attendus si d’éventuels transferts de code à code sont demandés</a:t>
            </a:r>
          </a:p>
          <a:p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ctr"/>
            <a:r>
              <a:rPr lang="fr-FR" sz="3600" b="1" dirty="0">
                <a:solidFill>
                  <a:srgbClr val="00206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</a:t>
            </a: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RIM prévue le </a:t>
            </a:r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17 avril 2025 </a:t>
            </a: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pour trancher</a:t>
            </a:r>
            <a:endParaRPr lang="fr-FR" sz="2400" b="1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b="1" dirty="0">
              <a:solidFill>
                <a:srgbClr val="FF000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14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82413" y="2827726"/>
            <a:ext cx="6027173" cy="1202548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  <a:t>Temps d’échange</a:t>
            </a:r>
            <a:br>
              <a:rPr lang="fr-FR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</a:rPr>
            </a:br>
            <a:r>
              <a:rPr lang="fr-FR" dirty="0">
                <a:solidFill>
                  <a:srgbClr val="002060"/>
                </a:solidFill>
                <a:latin typeface="Marianne ExtraBold" panose="02000000000000000000" pitchFamily="50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</a:t>
            </a:r>
            <a:endParaRPr lang="fr-FR" dirty="0">
              <a:solidFill>
                <a:srgbClr val="00206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887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1647" y="2985993"/>
            <a:ext cx="10488705" cy="886013"/>
          </a:xfrm>
        </p:spPr>
        <p:txBody>
          <a:bodyPr/>
          <a:lstStyle/>
          <a:p>
            <a:pPr algn="ctr"/>
            <a:r>
              <a:rPr lang="fr-FR" sz="3500" b="1" dirty="0">
                <a:solidFill>
                  <a:srgbClr val="002060"/>
                </a:solidFill>
                <a:latin typeface="Marianne ExtraBold" panose="02000000000000000000" pitchFamily="50" charset="0"/>
              </a:rPr>
              <a:t>Rappels sur la codification par ordonnance</a:t>
            </a:r>
            <a:endParaRPr lang="fr-FR" sz="3500" dirty="0">
              <a:solidFill>
                <a:srgbClr val="002060"/>
              </a:solidFill>
              <a:latin typeface="Marianne ExtraBold" panose="02000000000000000000" pitchFamily="50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25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5951" y="2521576"/>
            <a:ext cx="2846473" cy="642693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sz="2800" dirty="0">
                <a:latin typeface="Marianne" panose="02000000000000000000" pitchFamily="50" charset="0"/>
              </a:rPr>
              <a:t>Trois étapes :</a:t>
            </a:r>
            <a:endParaRPr lang="fr-FR" sz="1400" dirty="0">
              <a:latin typeface="Marianne" panose="02000000000000000000" pitchFamily="50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8083" y="913180"/>
            <a:ext cx="91062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2800" u="sng" dirty="0">
                <a:solidFill>
                  <a:srgbClr val="002060"/>
                </a:solidFill>
                <a:latin typeface="Marianne ExtraBold" panose="02000000000000000000" pitchFamily="50" charset="0"/>
                <a:cs typeface="Arial" panose="020B0604020202020204" pitchFamily="34" charset="0"/>
              </a:rPr>
              <a:t>Le processus de recodification par ordonnance</a:t>
            </a:r>
            <a:endParaRPr lang="fr-FR" sz="2800" u="sng" dirty="0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307412805"/>
              </p:ext>
            </p:extLst>
          </p:nvPr>
        </p:nvGraphicFramePr>
        <p:xfrm>
          <a:off x="398571" y="2521576"/>
          <a:ext cx="11001756" cy="3986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639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553F082-02A5-4DCA-8EFE-56ED922A0435}"/>
              </a:ext>
            </a:extLst>
          </p:cNvPr>
          <p:cNvSpPr txBox="1"/>
          <p:nvPr/>
        </p:nvSpPr>
        <p:spPr>
          <a:xfrm>
            <a:off x="1179527" y="1964353"/>
            <a:ext cx="1010590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Habilitation obtenue en novembre 2023 pour réécrire par ordonnance le Code de procédure pénale </a:t>
            </a:r>
            <a:r>
              <a:rPr lang="fr-FR" sz="2400" b="1" dirty="0">
                <a:solidFill>
                  <a:srgbClr val="FF0000"/>
                </a:solidFill>
                <a:latin typeface="Marianne" panose="02000000000000000000" pitchFamily="2" charset="0"/>
              </a:rPr>
              <a:t>à droit constant</a:t>
            </a:r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, dans un délai de 2 ans, « afin d’en clarifier la rédaction et le plan ».</a:t>
            </a:r>
          </a:p>
          <a:p>
            <a:pPr algn="just"/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Publication de l’ordonnance fixée au 21 novembre 2025. </a:t>
            </a:r>
          </a:p>
          <a:p>
            <a:pPr algn="just"/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Ratification dans les 6 mois.</a:t>
            </a:r>
          </a:p>
          <a:p>
            <a:pPr algn="just"/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Entrée en vigueur prévue, au plus tôt, au 21 novembre 2026. </a:t>
            </a:r>
          </a:p>
          <a:p>
            <a:pPr algn="just"/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 Report prévu, afin de laisser suffisamment de temps aux praticiens pour se familiariser avec le futur code.</a:t>
            </a:r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just"/>
            <a:endParaRPr lang="fr-FR" sz="2400" b="1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AB6940-CFE2-44D5-A04E-0684EBE568F5}"/>
              </a:ext>
            </a:extLst>
          </p:cNvPr>
          <p:cNvSpPr txBox="1"/>
          <p:nvPr/>
        </p:nvSpPr>
        <p:spPr>
          <a:xfrm>
            <a:off x="8996081" y="368531"/>
            <a:ext cx="2738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dirty="0">
                <a:solidFill>
                  <a:srgbClr val="002060"/>
                </a:solidFill>
                <a:latin typeface="Marianne ExtraBold" panose="02000000000000000000" pitchFamily="2" charset="0"/>
              </a:rPr>
              <a:t>Calendrier</a:t>
            </a:r>
          </a:p>
        </p:txBody>
      </p:sp>
    </p:spTree>
    <p:extLst>
      <p:ext uri="{BB962C8B-B14F-4D97-AF65-F5344CB8AC3E}">
        <p14:creationId xmlns:p14="http://schemas.microsoft.com/office/powerpoint/2010/main" val="395386351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553F082-02A5-4DCA-8EFE-56ED922A0435}"/>
              </a:ext>
            </a:extLst>
          </p:cNvPr>
          <p:cNvSpPr txBox="1"/>
          <p:nvPr/>
        </p:nvSpPr>
        <p:spPr>
          <a:xfrm>
            <a:off x="1214083" y="1928692"/>
            <a:ext cx="101059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Clarifier les dispositions existantes via:</a:t>
            </a:r>
          </a:p>
          <a:p>
            <a:pPr algn="just"/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La refonte du plan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La réécriture et la réorganisation des articles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Le principe d’un article, une idée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Des changements sémantiques </a:t>
            </a:r>
          </a:p>
          <a:p>
            <a:pPr algn="just"/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C9180C-9BC0-460B-818F-F92210B80D7B}"/>
              </a:ext>
            </a:extLst>
          </p:cNvPr>
          <p:cNvSpPr txBox="1"/>
          <p:nvPr/>
        </p:nvSpPr>
        <p:spPr>
          <a:xfrm>
            <a:off x="8740876" y="327045"/>
            <a:ext cx="29398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 ExtraBold" panose="02000000000000000000" pitchFamily="2" charset="0"/>
                <a:ea typeface="+mn-ea"/>
                <a:cs typeface="+mn-cs"/>
              </a:rPr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244132304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553F082-02A5-4DCA-8EFE-56ED922A0435}"/>
              </a:ext>
            </a:extLst>
          </p:cNvPr>
          <p:cNvSpPr txBox="1"/>
          <p:nvPr/>
        </p:nvSpPr>
        <p:spPr>
          <a:xfrm>
            <a:off x="1169695" y="2337065"/>
            <a:ext cx="1010590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>
                <a:solidFill>
                  <a:srgbClr val="002060"/>
                </a:solidFill>
                <a:latin typeface="Marianne" panose="02000000000000000000" pitchFamily="2" charset="0"/>
              </a:rPr>
              <a:t>La recodification à droit constant interdit toute modification du fond de la procédure, sauf stricte mise en conformité du droit existant avec les normes supra-légales en vigueur et reclassement de dispositions (L/R).</a:t>
            </a:r>
          </a:p>
          <a:p>
            <a:pPr algn="just"/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  <a:sym typeface="Wingdings" panose="05000000000000000000" pitchFamily="2" charset="2"/>
              </a:rPr>
              <a:t></a:t>
            </a:r>
            <a:r>
              <a:rPr lang="fr-FR" sz="2800" b="1" dirty="0">
                <a:solidFill>
                  <a:srgbClr val="FF0000"/>
                </a:solidFill>
                <a:latin typeface="Marianne" panose="02000000000000000000" pitchFamily="2" charset="0"/>
              </a:rPr>
              <a:t>Le NCPP ne peut réformer la procédure au fond.</a:t>
            </a:r>
          </a:p>
          <a:p>
            <a:pPr algn="just"/>
            <a:endParaRPr lang="fr-FR" sz="2800" b="1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C9180C-9BC0-460B-818F-F92210B80D7B}"/>
              </a:ext>
            </a:extLst>
          </p:cNvPr>
          <p:cNvSpPr txBox="1"/>
          <p:nvPr/>
        </p:nvSpPr>
        <p:spPr>
          <a:xfrm>
            <a:off x="8740876" y="327045"/>
            <a:ext cx="29398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 ExtraBold" panose="02000000000000000000" pitchFamily="2" charset="0"/>
                <a:ea typeface="+mn-ea"/>
                <a:cs typeface="+mn-cs"/>
              </a:rPr>
              <a:t>Rappel</a:t>
            </a:r>
          </a:p>
        </p:txBody>
      </p:sp>
    </p:spTree>
    <p:extLst>
      <p:ext uri="{BB962C8B-B14F-4D97-AF65-F5344CB8AC3E}">
        <p14:creationId xmlns:p14="http://schemas.microsoft.com/office/powerpoint/2010/main" val="1487148899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553F082-02A5-4DCA-8EFE-56ED922A0435}"/>
              </a:ext>
            </a:extLst>
          </p:cNvPr>
          <p:cNvSpPr txBox="1"/>
          <p:nvPr/>
        </p:nvSpPr>
        <p:spPr>
          <a:xfrm>
            <a:off x="3997227" y="3044279"/>
            <a:ext cx="41975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4400" b="1" dirty="0">
                <a:solidFill>
                  <a:schemeClr val="accent5">
                    <a:lumMod val="50000"/>
                  </a:schemeClr>
                </a:solidFill>
                <a:latin typeface="Marianne ExtraBold" panose="02000000000000000000" pitchFamily="2" charset="0"/>
              </a:rPr>
              <a:t>La Ratification</a:t>
            </a:r>
          </a:p>
        </p:txBody>
      </p:sp>
    </p:spTree>
    <p:extLst>
      <p:ext uri="{BB962C8B-B14F-4D97-AF65-F5344CB8AC3E}">
        <p14:creationId xmlns:p14="http://schemas.microsoft.com/office/powerpoint/2010/main" val="232125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push dir="u"/>
      </p:transition>
    </mc:Choice>
    <mc:Fallback xmlns="">
      <p:transition>
        <p:push dir="u"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20925</TotalTime>
  <Words>1840</Words>
  <Application>Microsoft Office PowerPoint</Application>
  <PresentationFormat>Grand écran</PresentationFormat>
  <Paragraphs>293</Paragraphs>
  <Slides>36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36</vt:i4>
      </vt:variant>
    </vt:vector>
  </HeadingPairs>
  <TitlesOfParts>
    <vt:vector size="45" baseType="lpstr">
      <vt:lpstr>Arial</vt:lpstr>
      <vt:lpstr>Calibri</vt:lpstr>
      <vt:lpstr>Calibri Light</vt:lpstr>
      <vt:lpstr>Marianne</vt:lpstr>
      <vt:lpstr>Marianne ExtraBold</vt:lpstr>
      <vt:lpstr>Times New Roman</vt:lpstr>
      <vt:lpstr>Wingdings</vt:lpstr>
      <vt:lpstr>Thème Office</vt:lpstr>
      <vt:lpstr>Conception personnalisée</vt:lpstr>
      <vt:lpstr>Présentation PowerPoint</vt:lpstr>
      <vt:lpstr>Enjeux des concertations</vt:lpstr>
      <vt:lpstr>Recueillir les premières impressions sur le futur code  Assurer la solidité juridique du projet par la détection et correction de failles éventuelles (retours écrits souhaités)   Sensibiliser les acteurs institutionnels (CSC, CE, SGG) aux avis des praticiens et circulariser l’information entre praticiens (OS, Conférences…)   Relayer aux décideurs</vt:lpstr>
      <vt:lpstr>Rappels sur la codification par ordonnance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Modalités et calendrier des travaux de réécriture</vt:lpstr>
      <vt:lpstr>Présentation PowerPoint</vt:lpstr>
      <vt:lpstr>Présentation PowerPoint</vt:lpstr>
      <vt:lpstr>Présentation PowerPoint</vt:lpstr>
      <vt:lpstr>Principes rédactionnels</vt:lpstr>
      <vt:lpstr>Présentation PowerPoint</vt:lpstr>
      <vt:lpstr>Principes de rédaction du NCPP suite préconisations CSC et avis CE du 28 mars 2024</vt:lpstr>
      <vt:lpstr>Principes de rédaction du NCPP suite préconisations CSC et avis CE du 28 mars 2024</vt:lpstr>
      <vt:lpstr>Présentation du plan</vt:lpstr>
      <vt:lpstr>Présentation générale du plan</vt:lpstr>
      <vt:lpstr>FOCUS sur les parties – P1</vt:lpstr>
      <vt:lpstr>FOCUS sur les parties – P2</vt:lpstr>
      <vt:lpstr>FOCUS sur les parties – P2</vt:lpstr>
      <vt:lpstr>FOCUS sur le livre traitant de la police judiciaire</vt:lpstr>
      <vt:lpstr>FOCUS sur le livre traitant de la police judiciaire</vt:lpstr>
      <vt:lpstr>FOCUS sur la 3ème partie</vt:lpstr>
      <vt:lpstr>FOCUS sur les parties – P3</vt:lpstr>
      <vt:lpstr>FOCUS sur la 3ème partie</vt:lpstr>
      <vt:lpstr> Focus sur les données de connexion</vt:lpstr>
      <vt:lpstr>Données de connexion</vt:lpstr>
      <vt:lpstr>Données de connexion</vt:lpstr>
      <vt:lpstr>  Focus sur le périmètre du NCPP</vt:lpstr>
      <vt:lpstr>Présentation PowerPoint</vt:lpstr>
      <vt:lpstr>Présentation PowerPoint</vt:lpstr>
      <vt:lpstr>Temps d’échange </vt:lpstr>
    </vt:vector>
  </TitlesOfParts>
  <Company>MJL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MEZZETTA Valerie</dc:creator>
  <cp:lastModifiedBy>SICP</cp:lastModifiedBy>
  <cp:revision>1092</cp:revision>
  <cp:lastPrinted>2025-04-16T12:03:59Z</cp:lastPrinted>
  <dcterms:created xsi:type="dcterms:W3CDTF">2020-03-31T13:39:30Z</dcterms:created>
  <dcterms:modified xsi:type="dcterms:W3CDTF">2025-04-29T08:45:25Z</dcterms:modified>
</cp:coreProperties>
</file>